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2"/>
  </p:notesMasterIdLst>
  <p:sldIdLst>
    <p:sldId id="256" r:id="rId2"/>
    <p:sldId id="257" r:id="rId3"/>
    <p:sldId id="258" r:id="rId4"/>
    <p:sldId id="259" r:id="rId5"/>
    <p:sldId id="260" r:id="rId6"/>
    <p:sldId id="261" r:id="rId7"/>
    <p:sldId id="424" r:id="rId8"/>
    <p:sldId id="262" r:id="rId9"/>
    <p:sldId id="310" r:id="rId10"/>
    <p:sldId id="425"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4" r:id="rId24"/>
    <p:sldId id="323" r:id="rId25"/>
    <p:sldId id="325" r:id="rId26"/>
    <p:sldId id="326" r:id="rId27"/>
    <p:sldId id="327" r:id="rId28"/>
    <p:sldId id="328" r:id="rId29"/>
    <p:sldId id="329" r:id="rId30"/>
    <p:sldId id="330" r:id="rId31"/>
    <p:sldId id="427"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9" r:id="rId55"/>
    <p:sldId id="353" r:id="rId56"/>
    <p:sldId id="360" r:id="rId57"/>
    <p:sldId id="354" r:id="rId58"/>
    <p:sldId id="355" r:id="rId59"/>
    <p:sldId id="356" r:id="rId60"/>
    <p:sldId id="367" r:id="rId61"/>
    <p:sldId id="357" r:id="rId62"/>
    <p:sldId id="358" r:id="rId63"/>
    <p:sldId id="366" r:id="rId64"/>
    <p:sldId id="365" r:id="rId65"/>
    <p:sldId id="364" r:id="rId66"/>
    <p:sldId id="363" r:id="rId67"/>
    <p:sldId id="362" r:id="rId68"/>
    <p:sldId id="361" r:id="rId69"/>
    <p:sldId id="381" r:id="rId70"/>
    <p:sldId id="380" r:id="rId71"/>
    <p:sldId id="379" r:id="rId72"/>
    <p:sldId id="378" r:id="rId73"/>
    <p:sldId id="377" r:id="rId74"/>
    <p:sldId id="376" r:id="rId75"/>
    <p:sldId id="375" r:id="rId76"/>
    <p:sldId id="374" r:id="rId77"/>
    <p:sldId id="373" r:id="rId78"/>
    <p:sldId id="372" r:id="rId79"/>
    <p:sldId id="371" r:id="rId80"/>
    <p:sldId id="370" r:id="rId81"/>
    <p:sldId id="369" r:id="rId82"/>
    <p:sldId id="368" r:id="rId83"/>
    <p:sldId id="391" r:id="rId84"/>
    <p:sldId id="390" r:id="rId85"/>
    <p:sldId id="389" r:id="rId86"/>
    <p:sldId id="388" r:id="rId87"/>
    <p:sldId id="387" r:id="rId88"/>
    <p:sldId id="386" r:id="rId89"/>
    <p:sldId id="385" r:id="rId90"/>
    <p:sldId id="384" r:id="rId91"/>
    <p:sldId id="383" r:id="rId92"/>
    <p:sldId id="382" r:id="rId93"/>
    <p:sldId id="400" r:id="rId94"/>
    <p:sldId id="392" r:id="rId95"/>
    <p:sldId id="399" r:id="rId96"/>
    <p:sldId id="398" r:id="rId97"/>
    <p:sldId id="397" r:id="rId98"/>
    <p:sldId id="396" r:id="rId99"/>
    <p:sldId id="409" r:id="rId100"/>
    <p:sldId id="395" r:id="rId101"/>
    <p:sldId id="408" r:id="rId102"/>
    <p:sldId id="407" r:id="rId103"/>
    <p:sldId id="406" r:id="rId104"/>
    <p:sldId id="405" r:id="rId105"/>
    <p:sldId id="404" r:id="rId106"/>
    <p:sldId id="403" r:id="rId107"/>
    <p:sldId id="402" r:id="rId108"/>
    <p:sldId id="401" r:id="rId109"/>
    <p:sldId id="394" r:id="rId110"/>
    <p:sldId id="393" r:id="rId111"/>
    <p:sldId id="410" r:id="rId112"/>
    <p:sldId id="423" r:id="rId113"/>
    <p:sldId id="422" r:id="rId114"/>
    <p:sldId id="421" r:id="rId115"/>
    <p:sldId id="420" r:id="rId116"/>
    <p:sldId id="419" r:id="rId117"/>
    <p:sldId id="418" r:id="rId118"/>
    <p:sldId id="417" r:id="rId119"/>
    <p:sldId id="416" r:id="rId120"/>
    <p:sldId id="275" r:id="rId121"/>
    <p:sldId id="291" r:id="rId122"/>
    <p:sldId id="295" r:id="rId123"/>
    <p:sldId id="296" r:id="rId124"/>
    <p:sldId id="428" r:id="rId125"/>
    <p:sldId id="297" r:id="rId126"/>
    <p:sldId id="303" r:id="rId127"/>
    <p:sldId id="307" r:id="rId128"/>
    <p:sldId id="308" r:id="rId129"/>
    <p:sldId id="309" r:id="rId130"/>
    <p:sldId id="426" r:id="rId1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B7B026-6415-45BA-BE49-05E0C480FF3F}" type="datetimeFigureOut">
              <a:rPr lang="fr-FR" smtClean="0"/>
              <a:t>01/11/2018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10B73F-7420-4A26-8307-35D683790998}" type="slidenum">
              <a:rPr lang="fr-FR" smtClean="0"/>
              <a:t>‹N°›</a:t>
            </a:fld>
            <a:endParaRPr lang="fr-FR"/>
          </a:p>
        </p:txBody>
      </p:sp>
    </p:spTree>
    <p:extLst>
      <p:ext uri="{BB962C8B-B14F-4D97-AF65-F5344CB8AC3E}">
        <p14:creationId xmlns:p14="http://schemas.microsoft.com/office/powerpoint/2010/main" val="4107485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11B34C3-717F-46C0-BE01-9E7E88211656}" type="datetime1">
              <a:rPr lang="fr-FR" smtClean="0"/>
              <a:t>01/11/2018</a:t>
            </a:fld>
            <a:endParaRPr lang="fr-FR"/>
          </a:p>
        </p:txBody>
      </p:sp>
      <p:sp>
        <p:nvSpPr>
          <p:cNvPr id="5" name="Espace réservé du pied de page 4"/>
          <p:cNvSpPr>
            <a:spLocks noGrp="1"/>
          </p:cNvSpPr>
          <p:nvPr>
            <p:ph type="ftr" sz="quarter" idx="11"/>
          </p:nvPr>
        </p:nvSpPr>
        <p:spPr/>
        <p:txBody>
          <a:bodyPr/>
          <a:lstStyle/>
          <a:p>
            <a:r>
              <a:rPr lang="fr-FR" smtClean="0"/>
              <a:t>Séminaire Exploitants BALLONS</a:t>
            </a:r>
            <a:endParaRPr lang="fr-FR"/>
          </a:p>
        </p:txBody>
      </p:sp>
      <p:sp>
        <p:nvSpPr>
          <p:cNvPr id="6" name="Espace réservé du numéro de diapositive 5"/>
          <p:cNvSpPr>
            <a:spLocks noGrp="1"/>
          </p:cNvSpPr>
          <p:nvPr>
            <p:ph type="sldNum" sz="quarter" idx="12"/>
          </p:nvPr>
        </p:nvSpPr>
        <p:spPr/>
        <p:txBody>
          <a:bodyPr/>
          <a:lstStyle/>
          <a:p>
            <a:fld id="{F26F90D4-9DFE-4F52-B39C-AB8D558701F9}" type="slidenum">
              <a:rPr lang="fr-FR" smtClean="0"/>
              <a:t>‹N°›</a:t>
            </a:fld>
            <a:endParaRPr lang="fr-FR"/>
          </a:p>
        </p:txBody>
      </p:sp>
    </p:spTree>
    <p:extLst>
      <p:ext uri="{BB962C8B-B14F-4D97-AF65-F5344CB8AC3E}">
        <p14:creationId xmlns:p14="http://schemas.microsoft.com/office/powerpoint/2010/main" val="2530303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3C19C5B-0A6C-4C0C-9E45-105939744491}" type="datetime1">
              <a:rPr lang="fr-FR" smtClean="0"/>
              <a:t>01/11/2018</a:t>
            </a:fld>
            <a:endParaRPr lang="fr-FR"/>
          </a:p>
        </p:txBody>
      </p:sp>
      <p:sp>
        <p:nvSpPr>
          <p:cNvPr id="5" name="Espace réservé du pied de page 4"/>
          <p:cNvSpPr>
            <a:spLocks noGrp="1"/>
          </p:cNvSpPr>
          <p:nvPr>
            <p:ph type="ftr" sz="quarter" idx="11"/>
          </p:nvPr>
        </p:nvSpPr>
        <p:spPr/>
        <p:txBody>
          <a:bodyPr/>
          <a:lstStyle/>
          <a:p>
            <a:r>
              <a:rPr lang="fr-FR" smtClean="0"/>
              <a:t>Séminaire Exploitants BALLONS</a:t>
            </a:r>
            <a:endParaRPr lang="fr-FR"/>
          </a:p>
        </p:txBody>
      </p:sp>
      <p:sp>
        <p:nvSpPr>
          <p:cNvPr id="6" name="Espace réservé du numéro de diapositive 5"/>
          <p:cNvSpPr>
            <a:spLocks noGrp="1"/>
          </p:cNvSpPr>
          <p:nvPr>
            <p:ph type="sldNum" sz="quarter" idx="12"/>
          </p:nvPr>
        </p:nvSpPr>
        <p:spPr/>
        <p:txBody>
          <a:bodyPr/>
          <a:lstStyle/>
          <a:p>
            <a:fld id="{F26F90D4-9DFE-4F52-B39C-AB8D558701F9}" type="slidenum">
              <a:rPr lang="fr-FR" smtClean="0"/>
              <a:t>‹N°›</a:t>
            </a:fld>
            <a:endParaRPr lang="fr-FR"/>
          </a:p>
        </p:txBody>
      </p:sp>
    </p:spTree>
    <p:extLst>
      <p:ext uri="{BB962C8B-B14F-4D97-AF65-F5344CB8AC3E}">
        <p14:creationId xmlns:p14="http://schemas.microsoft.com/office/powerpoint/2010/main" val="89340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817A9C-FA89-4285-A3CE-5525CD10E24D}" type="datetime1">
              <a:rPr lang="fr-FR" smtClean="0"/>
              <a:t>01/11/2018</a:t>
            </a:fld>
            <a:endParaRPr lang="fr-FR"/>
          </a:p>
        </p:txBody>
      </p:sp>
      <p:sp>
        <p:nvSpPr>
          <p:cNvPr id="5" name="Espace réservé du pied de page 4"/>
          <p:cNvSpPr>
            <a:spLocks noGrp="1"/>
          </p:cNvSpPr>
          <p:nvPr>
            <p:ph type="ftr" sz="quarter" idx="11"/>
          </p:nvPr>
        </p:nvSpPr>
        <p:spPr/>
        <p:txBody>
          <a:bodyPr/>
          <a:lstStyle/>
          <a:p>
            <a:r>
              <a:rPr lang="fr-FR" smtClean="0"/>
              <a:t>Séminaire Exploitants BALLONS</a:t>
            </a:r>
            <a:endParaRPr lang="fr-FR"/>
          </a:p>
        </p:txBody>
      </p:sp>
      <p:sp>
        <p:nvSpPr>
          <p:cNvPr id="6" name="Espace réservé du numéro de diapositive 5"/>
          <p:cNvSpPr>
            <a:spLocks noGrp="1"/>
          </p:cNvSpPr>
          <p:nvPr>
            <p:ph type="sldNum" sz="quarter" idx="12"/>
          </p:nvPr>
        </p:nvSpPr>
        <p:spPr/>
        <p:txBody>
          <a:bodyPr/>
          <a:lstStyle/>
          <a:p>
            <a:fld id="{F26F90D4-9DFE-4F52-B39C-AB8D558701F9}" type="slidenum">
              <a:rPr lang="fr-FR" smtClean="0"/>
              <a:t>‹N°›</a:t>
            </a:fld>
            <a:endParaRPr lang="fr-FR"/>
          </a:p>
        </p:txBody>
      </p:sp>
    </p:spTree>
    <p:extLst>
      <p:ext uri="{BB962C8B-B14F-4D97-AF65-F5344CB8AC3E}">
        <p14:creationId xmlns:p14="http://schemas.microsoft.com/office/powerpoint/2010/main" val="2582110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CB76A8F-052E-433D-801D-6CA4C0702AED}" type="datetime1">
              <a:rPr lang="fr-FR" smtClean="0"/>
              <a:t>01/11/2018</a:t>
            </a:fld>
            <a:endParaRPr lang="fr-FR"/>
          </a:p>
        </p:txBody>
      </p:sp>
      <p:sp>
        <p:nvSpPr>
          <p:cNvPr id="5" name="Espace réservé du pied de page 4"/>
          <p:cNvSpPr>
            <a:spLocks noGrp="1"/>
          </p:cNvSpPr>
          <p:nvPr>
            <p:ph type="ftr" sz="quarter" idx="11"/>
          </p:nvPr>
        </p:nvSpPr>
        <p:spPr/>
        <p:txBody>
          <a:bodyPr/>
          <a:lstStyle/>
          <a:p>
            <a:r>
              <a:rPr lang="fr-FR" smtClean="0"/>
              <a:t>Séminaire Exploitants BALLONS</a:t>
            </a:r>
            <a:endParaRPr lang="fr-FR"/>
          </a:p>
        </p:txBody>
      </p:sp>
      <p:sp>
        <p:nvSpPr>
          <p:cNvPr id="6" name="Espace réservé du numéro de diapositive 5"/>
          <p:cNvSpPr>
            <a:spLocks noGrp="1"/>
          </p:cNvSpPr>
          <p:nvPr>
            <p:ph type="sldNum" sz="quarter" idx="12"/>
          </p:nvPr>
        </p:nvSpPr>
        <p:spPr/>
        <p:txBody>
          <a:bodyPr/>
          <a:lstStyle/>
          <a:p>
            <a:fld id="{F26F90D4-9DFE-4F52-B39C-AB8D558701F9}" type="slidenum">
              <a:rPr lang="fr-FR" smtClean="0"/>
              <a:t>‹N°›</a:t>
            </a:fld>
            <a:endParaRPr lang="fr-FR"/>
          </a:p>
        </p:txBody>
      </p:sp>
    </p:spTree>
    <p:extLst>
      <p:ext uri="{BB962C8B-B14F-4D97-AF65-F5344CB8AC3E}">
        <p14:creationId xmlns:p14="http://schemas.microsoft.com/office/powerpoint/2010/main" val="22089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652A724-D5E7-497C-A7BD-B02EA4C22F8E}" type="datetime1">
              <a:rPr lang="fr-FR" smtClean="0"/>
              <a:t>01/11/2018</a:t>
            </a:fld>
            <a:endParaRPr lang="fr-FR"/>
          </a:p>
        </p:txBody>
      </p:sp>
      <p:sp>
        <p:nvSpPr>
          <p:cNvPr id="5" name="Espace réservé du pied de page 4"/>
          <p:cNvSpPr>
            <a:spLocks noGrp="1"/>
          </p:cNvSpPr>
          <p:nvPr>
            <p:ph type="ftr" sz="quarter" idx="11"/>
          </p:nvPr>
        </p:nvSpPr>
        <p:spPr/>
        <p:txBody>
          <a:bodyPr/>
          <a:lstStyle/>
          <a:p>
            <a:r>
              <a:rPr lang="fr-FR" smtClean="0"/>
              <a:t>Séminaire Exploitants BALLONS</a:t>
            </a:r>
            <a:endParaRPr lang="fr-FR"/>
          </a:p>
        </p:txBody>
      </p:sp>
      <p:sp>
        <p:nvSpPr>
          <p:cNvPr id="6" name="Espace réservé du numéro de diapositive 5"/>
          <p:cNvSpPr>
            <a:spLocks noGrp="1"/>
          </p:cNvSpPr>
          <p:nvPr>
            <p:ph type="sldNum" sz="quarter" idx="12"/>
          </p:nvPr>
        </p:nvSpPr>
        <p:spPr/>
        <p:txBody>
          <a:bodyPr/>
          <a:lstStyle/>
          <a:p>
            <a:fld id="{F26F90D4-9DFE-4F52-B39C-AB8D558701F9}" type="slidenum">
              <a:rPr lang="fr-FR" smtClean="0"/>
              <a:t>‹N°›</a:t>
            </a:fld>
            <a:endParaRPr lang="fr-FR"/>
          </a:p>
        </p:txBody>
      </p:sp>
    </p:spTree>
    <p:extLst>
      <p:ext uri="{BB962C8B-B14F-4D97-AF65-F5344CB8AC3E}">
        <p14:creationId xmlns:p14="http://schemas.microsoft.com/office/powerpoint/2010/main" val="1306456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E2994C6-B16F-4AA3-A4D0-1839F3E20EFB}" type="datetime1">
              <a:rPr lang="fr-FR" smtClean="0"/>
              <a:t>01/11/2018</a:t>
            </a:fld>
            <a:endParaRPr lang="fr-FR"/>
          </a:p>
        </p:txBody>
      </p:sp>
      <p:sp>
        <p:nvSpPr>
          <p:cNvPr id="6" name="Espace réservé du pied de page 5"/>
          <p:cNvSpPr>
            <a:spLocks noGrp="1"/>
          </p:cNvSpPr>
          <p:nvPr>
            <p:ph type="ftr" sz="quarter" idx="11"/>
          </p:nvPr>
        </p:nvSpPr>
        <p:spPr/>
        <p:txBody>
          <a:bodyPr/>
          <a:lstStyle/>
          <a:p>
            <a:r>
              <a:rPr lang="fr-FR" smtClean="0"/>
              <a:t>Séminaire Exploitants BALLONS</a:t>
            </a:r>
            <a:endParaRPr lang="fr-FR"/>
          </a:p>
        </p:txBody>
      </p:sp>
      <p:sp>
        <p:nvSpPr>
          <p:cNvPr id="7" name="Espace réservé du numéro de diapositive 6"/>
          <p:cNvSpPr>
            <a:spLocks noGrp="1"/>
          </p:cNvSpPr>
          <p:nvPr>
            <p:ph type="sldNum" sz="quarter" idx="12"/>
          </p:nvPr>
        </p:nvSpPr>
        <p:spPr/>
        <p:txBody>
          <a:bodyPr/>
          <a:lstStyle/>
          <a:p>
            <a:fld id="{F26F90D4-9DFE-4F52-B39C-AB8D558701F9}" type="slidenum">
              <a:rPr lang="fr-FR" smtClean="0"/>
              <a:t>‹N°›</a:t>
            </a:fld>
            <a:endParaRPr lang="fr-FR"/>
          </a:p>
        </p:txBody>
      </p:sp>
    </p:spTree>
    <p:extLst>
      <p:ext uri="{BB962C8B-B14F-4D97-AF65-F5344CB8AC3E}">
        <p14:creationId xmlns:p14="http://schemas.microsoft.com/office/powerpoint/2010/main" val="327276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330882A-BD64-4F9B-AEFA-EF5AC54C7A9D}" type="datetime1">
              <a:rPr lang="fr-FR" smtClean="0"/>
              <a:t>01/11/2018</a:t>
            </a:fld>
            <a:endParaRPr lang="fr-FR"/>
          </a:p>
        </p:txBody>
      </p:sp>
      <p:sp>
        <p:nvSpPr>
          <p:cNvPr id="8" name="Espace réservé du pied de page 7"/>
          <p:cNvSpPr>
            <a:spLocks noGrp="1"/>
          </p:cNvSpPr>
          <p:nvPr>
            <p:ph type="ftr" sz="quarter" idx="11"/>
          </p:nvPr>
        </p:nvSpPr>
        <p:spPr/>
        <p:txBody>
          <a:bodyPr/>
          <a:lstStyle/>
          <a:p>
            <a:r>
              <a:rPr lang="fr-FR" smtClean="0"/>
              <a:t>Séminaire Exploitants BALLONS</a:t>
            </a:r>
            <a:endParaRPr lang="fr-FR"/>
          </a:p>
        </p:txBody>
      </p:sp>
      <p:sp>
        <p:nvSpPr>
          <p:cNvPr id="9" name="Espace réservé du numéro de diapositive 8"/>
          <p:cNvSpPr>
            <a:spLocks noGrp="1"/>
          </p:cNvSpPr>
          <p:nvPr>
            <p:ph type="sldNum" sz="quarter" idx="12"/>
          </p:nvPr>
        </p:nvSpPr>
        <p:spPr/>
        <p:txBody>
          <a:bodyPr/>
          <a:lstStyle/>
          <a:p>
            <a:fld id="{F26F90D4-9DFE-4F52-B39C-AB8D558701F9}" type="slidenum">
              <a:rPr lang="fr-FR" smtClean="0"/>
              <a:t>‹N°›</a:t>
            </a:fld>
            <a:endParaRPr lang="fr-FR"/>
          </a:p>
        </p:txBody>
      </p:sp>
    </p:spTree>
    <p:extLst>
      <p:ext uri="{BB962C8B-B14F-4D97-AF65-F5344CB8AC3E}">
        <p14:creationId xmlns:p14="http://schemas.microsoft.com/office/powerpoint/2010/main" val="20432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1B09E87-3D9A-419C-921E-686B3B3527C3}" type="datetime1">
              <a:rPr lang="fr-FR" smtClean="0"/>
              <a:t>01/11/2018</a:t>
            </a:fld>
            <a:endParaRPr lang="fr-F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‹N°›</a:t>
            </a:fld>
            <a:endParaRPr lang="fr-FR"/>
          </a:p>
        </p:txBody>
      </p:sp>
    </p:spTree>
    <p:extLst>
      <p:ext uri="{BB962C8B-B14F-4D97-AF65-F5344CB8AC3E}">
        <p14:creationId xmlns:p14="http://schemas.microsoft.com/office/powerpoint/2010/main" val="1368626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68F4702-1484-4097-B7D0-40B92E585D64}" type="datetime1">
              <a:rPr lang="fr-FR" smtClean="0"/>
              <a:t>01/11/2018</a:t>
            </a:fld>
            <a:endParaRPr lang="fr-FR"/>
          </a:p>
        </p:txBody>
      </p:sp>
      <p:sp>
        <p:nvSpPr>
          <p:cNvPr id="3" name="Espace réservé du pied de page 2"/>
          <p:cNvSpPr>
            <a:spLocks noGrp="1"/>
          </p:cNvSpPr>
          <p:nvPr>
            <p:ph type="ftr" sz="quarter" idx="11"/>
          </p:nvPr>
        </p:nvSpPr>
        <p:spPr/>
        <p:txBody>
          <a:bodyPr/>
          <a:lstStyle/>
          <a:p>
            <a:r>
              <a:rPr lang="fr-FR" smtClean="0"/>
              <a:t>Séminaire Exploitants BALLONS</a:t>
            </a:r>
            <a:endParaRPr lang="fr-FR"/>
          </a:p>
        </p:txBody>
      </p:sp>
      <p:sp>
        <p:nvSpPr>
          <p:cNvPr id="4" name="Espace réservé du numéro de diapositive 3"/>
          <p:cNvSpPr>
            <a:spLocks noGrp="1"/>
          </p:cNvSpPr>
          <p:nvPr>
            <p:ph type="sldNum" sz="quarter" idx="12"/>
          </p:nvPr>
        </p:nvSpPr>
        <p:spPr/>
        <p:txBody>
          <a:bodyPr/>
          <a:lstStyle/>
          <a:p>
            <a:fld id="{F26F90D4-9DFE-4F52-B39C-AB8D558701F9}" type="slidenum">
              <a:rPr lang="fr-FR" smtClean="0"/>
              <a:t>‹N°›</a:t>
            </a:fld>
            <a:endParaRPr lang="fr-FR"/>
          </a:p>
        </p:txBody>
      </p:sp>
    </p:spTree>
    <p:extLst>
      <p:ext uri="{BB962C8B-B14F-4D97-AF65-F5344CB8AC3E}">
        <p14:creationId xmlns:p14="http://schemas.microsoft.com/office/powerpoint/2010/main" val="274899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BA114BC-20F0-4A34-BA09-97C34B53BC4F}" type="datetime1">
              <a:rPr lang="fr-FR" smtClean="0"/>
              <a:t>01/11/2018</a:t>
            </a:fld>
            <a:endParaRPr lang="fr-FR"/>
          </a:p>
        </p:txBody>
      </p:sp>
      <p:sp>
        <p:nvSpPr>
          <p:cNvPr id="6" name="Espace réservé du pied de page 5"/>
          <p:cNvSpPr>
            <a:spLocks noGrp="1"/>
          </p:cNvSpPr>
          <p:nvPr>
            <p:ph type="ftr" sz="quarter" idx="11"/>
          </p:nvPr>
        </p:nvSpPr>
        <p:spPr/>
        <p:txBody>
          <a:bodyPr/>
          <a:lstStyle/>
          <a:p>
            <a:r>
              <a:rPr lang="fr-FR" smtClean="0"/>
              <a:t>Séminaire Exploitants BALLONS</a:t>
            </a:r>
            <a:endParaRPr lang="fr-FR"/>
          </a:p>
        </p:txBody>
      </p:sp>
      <p:sp>
        <p:nvSpPr>
          <p:cNvPr id="7" name="Espace réservé du numéro de diapositive 6"/>
          <p:cNvSpPr>
            <a:spLocks noGrp="1"/>
          </p:cNvSpPr>
          <p:nvPr>
            <p:ph type="sldNum" sz="quarter" idx="12"/>
          </p:nvPr>
        </p:nvSpPr>
        <p:spPr/>
        <p:txBody>
          <a:bodyPr/>
          <a:lstStyle/>
          <a:p>
            <a:fld id="{F26F90D4-9DFE-4F52-B39C-AB8D558701F9}" type="slidenum">
              <a:rPr lang="fr-FR" smtClean="0"/>
              <a:t>‹N°›</a:t>
            </a:fld>
            <a:endParaRPr lang="fr-FR"/>
          </a:p>
        </p:txBody>
      </p:sp>
    </p:spTree>
    <p:extLst>
      <p:ext uri="{BB962C8B-B14F-4D97-AF65-F5344CB8AC3E}">
        <p14:creationId xmlns:p14="http://schemas.microsoft.com/office/powerpoint/2010/main" val="369505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A13A4C9-F2BF-4532-868F-5DA641CE468A}" type="datetime1">
              <a:rPr lang="fr-FR" smtClean="0"/>
              <a:t>01/11/2018</a:t>
            </a:fld>
            <a:endParaRPr lang="fr-FR"/>
          </a:p>
        </p:txBody>
      </p:sp>
      <p:sp>
        <p:nvSpPr>
          <p:cNvPr id="6" name="Espace réservé du pied de page 5"/>
          <p:cNvSpPr>
            <a:spLocks noGrp="1"/>
          </p:cNvSpPr>
          <p:nvPr>
            <p:ph type="ftr" sz="quarter" idx="11"/>
          </p:nvPr>
        </p:nvSpPr>
        <p:spPr/>
        <p:txBody>
          <a:bodyPr/>
          <a:lstStyle/>
          <a:p>
            <a:r>
              <a:rPr lang="fr-FR" smtClean="0"/>
              <a:t>Séminaire Exploitants BALLONS</a:t>
            </a:r>
            <a:endParaRPr lang="fr-FR"/>
          </a:p>
        </p:txBody>
      </p:sp>
      <p:sp>
        <p:nvSpPr>
          <p:cNvPr id="7" name="Espace réservé du numéro de diapositive 6"/>
          <p:cNvSpPr>
            <a:spLocks noGrp="1"/>
          </p:cNvSpPr>
          <p:nvPr>
            <p:ph type="sldNum" sz="quarter" idx="12"/>
          </p:nvPr>
        </p:nvSpPr>
        <p:spPr/>
        <p:txBody>
          <a:bodyPr/>
          <a:lstStyle/>
          <a:p>
            <a:fld id="{F26F90D4-9DFE-4F52-B39C-AB8D558701F9}" type="slidenum">
              <a:rPr lang="fr-FR" smtClean="0"/>
              <a:t>‹N°›</a:t>
            </a:fld>
            <a:endParaRPr lang="fr-FR"/>
          </a:p>
        </p:txBody>
      </p:sp>
    </p:spTree>
    <p:extLst>
      <p:ext uri="{BB962C8B-B14F-4D97-AF65-F5344CB8AC3E}">
        <p14:creationId xmlns:p14="http://schemas.microsoft.com/office/powerpoint/2010/main" val="278541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8C9DF-B6B3-4308-B679-F803D5295D35}" type="datetime1">
              <a:rPr lang="fr-FR" smtClean="0"/>
              <a:t>01/11/2018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Séminaire Exploitants BALLONS</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F90D4-9DFE-4F52-B39C-AB8D558701F9}" type="slidenum">
              <a:rPr lang="fr-FR" smtClean="0"/>
              <a:t>‹N°›</a:t>
            </a:fld>
            <a:endParaRPr lang="fr-FR"/>
          </a:p>
        </p:txBody>
      </p:sp>
    </p:spTree>
    <p:extLst>
      <p:ext uri="{BB962C8B-B14F-4D97-AF65-F5344CB8AC3E}">
        <p14:creationId xmlns:p14="http://schemas.microsoft.com/office/powerpoint/2010/main" val="3502008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95564"/>
            <a:ext cx="7772400" cy="2605444"/>
          </a:xfrm>
        </p:spPr>
        <p:txBody>
          <a:bodyPr>
            <a:normAutofit/>
          </a:bodyPr>
          <a:lstStyle/>
          <a:p>
            <a:r>
              <a:rPr lang="fr-FR" sz="3200" dirty="0">
                <a:solidFill>
                  <a:srgbClr val="FFC000"/>
                </a:solidFill>
              </a:rPr>
              <a:t> </a:t>
            </a:r>
            <a:r>
              <a:rPr lang="fr-FR" sz="3200" b="1" dirty="0" smtClean="0">
                <a:solidFill>
                  <a:srgbClr val="FFC000"/>
                </a:solidFill>
              </a:rPr>
              <a:t>Séminaire Exploitants </a:t>
            </a:r>
            <a:r>
              <a:rPr lang="fr-FR" sz="3200" b="1" dirty="0">
                <a:solidFill>
                  <a:srgbClr val="FFC000"/>
                </a:solidFill>
              </a:rPr>
              <a:t>BALLONS</a:t>
            </a:r>
            <a:r>
              <a:rPr lang="fr-FR" sz="3200" dirty="0">
                <a:solidFill>
                  <a:srgbClr val="FFC000"/>
                </a:solidFill>
              </a:rPr>
              <a:t/>
            </a:r>
            <a:br>
              <a:rPr lang="fr-FR" sz="3200" dirty="0">
                <a:solidFill>
                  <a:srgbClr val="FFC000"/>
                </a:solidFill>
              </a:rPr>
            </a:br>
            <a:r>
              <a:rPr lang="fr-FR" sz="3200" dirty="0" smtClean="0">
                <a:solidFill>
                  <a:srgbClr val="FFC000"/>
                </a:solidFill>
              </a:rPr>
              <a:t/>
            </a:r>
            <a:br>
              <a:rPr lang="fr-FR" sz="3200" dirty="0" smtClean="0">
                <a:solidFill>
                  <a:srgbClr val="FFC000"/>
                </a:solidFill>
              </a:rPr>
            </a:br>
            <a:r>
              <a:rPr lang="fr-FR" sz="3200" b="1" dirty="0" smtClean="0">
                <a:solidFill>
                  <a:srgbClr val="FFC000"/>
                </a:solidFill>
              </a:rPr>
              <a:t>Transition </a:t>
            </a:r>
            <a:r>
              <a:rPr lang="fr-FR" sz="3200" b="1" dirty="0">
                <a:solidFill>
                  <a:srgbClr val="FFC000"/>
                </a:solidFill>
              </a:rPr>
              <a:t>vers la nouvelle réglementation opérationnelle européenne</a:t>
            </a:r>
            <a:endParaRPr lang="fr-FR" sz="3200" dirty="0">
              <a:solidFill>
                <a:srgbClr val="FFC000"/>
              </a:solidFill>
            </a:endParaRPr>
          </a:p>
        </p:txBody>
      </p:sp>
      <p:sp>
        <p:nvSpPr>
          <p:cNvPr id="3" name="Sous-titre 2"/>
          <p:cNvSpPr>
            <a:spLocks noGrp="1"/>
          </p:cNvSpPr>
          <p:nvPr>
            <p:ph type="subTitle" idx="1"/>
          </p:nvPr>
        </p:nvSpPr>
        <p:spPr/>
        <p:txBody>
          <a:bodyPr/>
          <a:lstStyle/>
          <a:p>
            <a:r>
              <a:rPr lang="fr-FR" sz="2400" dirty="0">
                <a:solidFill>
                  <a:srgbClr val="0070C0"/>
                </a:solidFill>
              </a:rPr>
              <a:t>Vendredi 26 octobre 2018 – Amphithéâtre DGAC / Paris – Farman</a:t>
            </a:r>
          </a:p>
          <a:p>
            <a:endParaRPr lang="fr-FR" dirty="0"/>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3809793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10</a:t>
            </a:fld>
            <a:endParaRPr lang="fr-F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4665"/>
            <a:ext cx="9180512" cy="6402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00529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759112"/>
          </a:xfrm>
        </p:spPr>
        <p:txBody>
          <a:bodyPr/>
          <a:lstStyle/>
          <a:p>
            <a:pPr marL="0" indent="0" algn="ctr">
              <a:buNone/>
            </a:pPr>
            <a:r>
              <a:rPr lang="fr-FR" b="1" dirty="0" smtClean="0">
                <a:solidFill>
                  <a:srgbClr val="0070C0"/>
                </a:solidFill>
              </a:rPr>
              <a:t>LA BPL : BALLOON PILOT LICENCE</a:t>
            </a:r>
          </a:p>
          <a:p>
            <a:r>
              <a:rPr lang="fr-FR" u="sng" dirty="0" smtClean="0"/>
              <a:t>Formation initiale </a:t>
            </a:r>
            <a:r>
              <a:rPr lang="fr-FR" dirty="0" smtClean="0"/>
              <a:t>:</a:t>
            </a:r>
          </a:p>
          <a:p>
            <a:pPr marL="0" indent="0">
              <a:buNone/>
            </a:pPr>
            <a:r>
              <a:rPr lang="fr-FR" dirty="0" smtClean="0"/>
              <a:t>	- </a:t>
            </a:r>
            <a:r>
              <a:rPr lang="fr-FR" b="1" dirty="0" smtClean="0"/>
              <a:t>16h instruction en vol </a:t>
            </a:r>
          </a:p>
          <a:p>
            <a:pPr marL="0" indent="0">
              <a:buNone/>
            </a:pPr>
            <a:r>
              <a:rPr lang="fr-FR" b="1" dirty="0"/>
              <a:t>	 </a:t>
            </a:r>
            <a:r>
              <a:rPr lang="fr-FR" b="1" dirty="0" smtClean="0"/>
              <a:t> (dont 12h en Double Commande,</a:t>
            </a:r>
          </a:p>
          <a:p>
            <a:pPr marL="0" indent="0">
              <a:buNone/>
            </a:pPr>
            <a:r>
              <a:rPr lang="fr-FR" b="1" dirty="0"/>
              <a:t>	 </a:t>
            </a:r>
            <a:r>
              <a:rPr lang="fr-FR" b="1" dirty="0" smtClean="0"/>
              <a:t> 10 gonflages/atterrissages, </a:t>
            </a:r>
          </a:p>
          <a:p>
            <a:pPr marL="0" indent="0">
              <a:buNone/>
            </a:pPr>
            <a:r>
              <a:rPr lang="fr-FR" b="1" dirty="0"/>
              <a:t>	 </a:t>
            </a:r>
            <a:r>
              <a:rPr lang="fr-FR" b="1" dirty="0" smtClean="0"/>
              <a:t> 1 vol solo d’au moins 30mn)</a:t>
            </a:r>
          </a:p>
          <a:p>
            <a:pPr marL="0" indent="0">
              <a:buNone/>
            </a:pPr>
            <a:r>
              <a:rPr lang="fr-FR" b="1" dirty="0" smtClean="0"/>
              <a:t>	- Examen théorique et pratique </a:t>
            </a:r>
          </a:p>
          <a:p>
            <a:pPr marL="0" indent="0">
              <a:buNone/>
            </a:pPr>
            <a:endParaRPr lang="fr-FR" dirty="0"/>
          </a:p>
          <a:p>
            <a:pPr marL="0" indent="0">
              <a:buNone/>
            </a:pPr>
            <a:r>
              <a:rPr lang="fr-FR" u="sng" dirty="0" smtClean="0"/>
              <a:t>Note</a:t>
            </a:r>
            <a:r>
              <a:rPr lang="fr-FR" dirty="0" smtClean="0"/>
              <a:t> : </a:t>
            </a:r>
            <a:r>
              <a:rPr lang="fr-FR" sz="2800" dirty="0" smtClean="0">
                <a:solidFill>
                  <a:srgbClr val="0070C0"/>
                </a:solidFill>
              </a:rPr>
              <a:t>Formation et test sur Groupe A uniquement</a:t>
            </a:r>
            <a:endParaRPr lang="fr-FR"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100</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676" y="257592"/>
            <a:ext cx="1557020" cy="579120"/>
          </a:xfrm>
          <a:prstGeom prst="rect">
            <a:avLst/>
          </a:prstGeom>
          <a:solidFill>
            <a:srgbClr val="FFFFFF"/>
          </a:solidFill>
          <a:ln>
            <a:noFill/>
          </a:ln>
        </p:spPr>
      </p:pic>
    </p:spTree>
    <p:extLst>
      <p:ext uri="{BB962C8B-B14F-4D97-AF65-F5344CB8AC3E}">
        <p14:creationId xmlns:p14="http://schemas.microsoft.com/office/powerpoint/2010/main" val="49870021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759112"/>
          </a:xfrm>
        </p:spPr>
        <p:txBody>
          <a:bodyPr/>
          <a:lstStyle/>
          <a:p>
            <a:pPr marL="0" indent="0" algn="ctr">
              <a:buNone/>
            </a:pPr>
            <a:r>
              <a:rPr lang="fr-FR" b="1" dirty="0" smtClean="0">
                <a:solidFill>
                  <a:srgbClr val="0070C0"/>
                </a:solidFill>
              </a:rPr>
              <a:t>LA BPL : BALLOON PILOT LICENCE</a:t>
            </a:r>
          </a:p>
          <a:p>
            <a:r>
              <a:rPr lang="fr-FR" u="sng" dirty="0" smtClean="0"/>
              <a:t>Expérience récente </a:t>
            </a:r>
            <a:r>
              <a:rPr lang="fr-FR" dirty="0" smtClean="0"/>
              <a:t>:</a:t>
            </a:r>
          </a:p>
          <a:p>
            <a:pPr marL="0" indent="0">
              <a:buNone/>
            </a:pPr>
            <a:r>
              <a:rPr lang="fr-FR" dirty="0" smtClean="0"/>
              <a:t>	- </a:t>
            </a:r>
            <a:r>
              <a:rPr lang="fr-FR" b="1" dirty="0" smtClean="0"/>
              <a:t>Tous les 24 mois, 6 heures en tant que </a:t>
            </a:r>
          </a:p>
          <a:p>
            <a:pPr marL="0" indent="0">
              <a:buNone/>
            </a:pPr>
            <a:r>
              <a:rPr lang="fr-FR" b="1" dirty="0"/>
              <a:t>	</a:t>
            </a:r>
            <a:r>
              <a:rPr lang="fr-FR" b="1" dirty="0" smtClean="0"/>
              <a:t>   </a:t>
            </a:r>
            <a:r>
              <a:rPr lang="fr-FR" b="1" dirty="0" err="1" smtClean="0"/>
              <a:t>CdB</a:t>
            </a:r>
            <a:r>
              <a:rPr lang="fr-FR" b="1" dirty="0" smtClean="0"/>
              <a:t> 	</a:t>
            </a:r>
            <a:r>
              <a:rPr lang="fr-FR" b="1" u="sng" dirty="0" smtClean="0">
                <a:solidFill>
                  <a:srgbClr val="FF0000"/>
                </a:solidFill>
              </a:rPr>
              <a:t>et</a:t>
            </a:r>
            <a:r>
              <a:rPr lang="fr-FR" b="1" dirty="0" smtClean="0"/>
              <a:t> </a:t>
            </a:r>
          </a:p>
          <a:p>
            <a:pPr marL="0" indent="0">
              <a:buNone/>
            </a:pPr>
            <a:r>
              <a:rPr lang="fr-FR" b="1" dirty="0" smtClean="0"/>
              <a:t>	- 10 décollages/atterrissages</a:t>
            </a:r>
          </a:p>
          <a:p>
            <a:pPr marL="0" indent="0">
              <a:buNone/>
            </a:pPr>
            <a:r>
              <a:rPr lang="fr-FR" b="1" dirty="0"/>
              <a:t>	</a:t>
            </a:r>
            <a:r>
              <a:rPr lang="fr-FR" b="1" dirty="0" smtClean="0"/>
              <a:t>- Tous les 48 mois, un vol d’entrainement </a:t>
            </a:r>
          </a:p>
          <a:p>
            <a:pPr marL="0" indent="0">
              <a:buNone/>
            </a:pPr>
            <a:r>
              <a:rPr lang="fr-FR" b="1" dirty="0"/>
              <a:t>	</a:t>
            </a:r>
            <a:r>
              <a:rPr lang="fr-FR" b="1" dirty="0" smtClean="0"/>
              <a:t>   avec un FI(B)</a:t>
            </a:r>
          </a:p>
          <a:p>
            <a:pPr marL="0" indent="0">
              <a:buNone/>
            </a:pPr>
            <a:endParaRPr lang="fr-FR" sz="2000" dirty="0" smtClean="0"/>
          </a:p>
          <a:p>
            <a:pPr marL="0" indent="0">
              <a:buNone/>
            </a:pPr>
            <a:r>
              <a:rPr lang="fr-FR" u="sng" dirty="0" smtClean="0"/>
              <a:t>Note</a:t>
            </a:r>
            <a:r>
              <a:rPr lang="fr-FR" dirty="0" smtClean="0"/>
              <a:t> : </a:t>
            </a:r>
            <a:r>
              <a:rPr lang="fr-FR" dirty="0" smtClean="0">
                <a:solidFill>
                  <a:srgbClr val="0070C0"/>
                </a:solidFill>
              </a:rPr>
              <a:t>A faire sur le groupe le plus grand détenu pour garder les privilèges</a:t>
            </a:r>
            <a:endParaRPr lang="fr-FR"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101</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1557020" cy="579120"/>
          </a:xfrm>
          <a:prstGeom prst="rect">
            <a:avLst/>
          </a:prstGeom>
          <a:solidFill>
            <a:srgbClr val="FFFFFF"/>
          </a:solidFill>
          <a:ln>
            <a:noFill/>
          </a:ln>
        </p:spPr>
      </p:pic>
    </p:spTree>
    <p:extLst>
      <p:ext uri="{BB962C8B-B14F-4D97-AF65-F5344CB8AC3E}">
        <p14:creationId xmlns:p14="http://schemas.microsoft.com/office/powerpoint/2010/main" val="2140650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759112"/>
          </a:xfrm>
        </p:spPr>
        <p:txBody>
          <a:bodyPr/>
          <a:lstStyle/>
          <a:p>
            <a:pPr marL="0" indent="0" algn="ctr">
              <a:buNone/>
            </a:pPr>
            <a:r>
              <a:rPr lang="fr-FR" b="1" dirty="0" smtClean="0">
                <a:solidFill>
                  <a:srgbClr val="0070C0"/>
                </a:solidFill>
              </a:rPr>
              <a:t>LA BPL : BALLOON PILOT LICENCE</a:t>
            </a:r>
          </a:p>
          <a:p>
            <a:endParaRPr lang="fr-FR" dirty="0"/>
          </a:p>
          <a:p>
            <a:r>
              <a:rPr lang="fr-FR" dirty="0" smtClean="0"/>
              <a:t>Que faire si je ne remplis pas ces conditions ?</a:t>
            </a:r>
          </a:p>
          <a:p>
            <a:endParaRPr lang="fr-FR" dirty="0" smtClean="0"/>
          </a:p>
          <a:p>
            <a:pPr marL="0" indent="0">
              <a:buNone/>
            </a:pPr>
            <a:r>
              <a:rPr lang="fr-FR" dirty="0"/>
              <a:t>	</a:t>
            </a:r>
            <a:r>
              <a:rPr lang="fr-FR" dirty="0" smtClean="0"/>
              <a:t>- </a:t>
            </a:r>
            <a:r>
              <a:rPr lang="fr-FR" b="1" dirty="0" smtClean="0"/>
              <a:t>Test avec un FE(B)</a:t>
            </a:r>
          </a:p>
          <a:p>
            <a:pPr marL="0" indent="0">
              <a:buNone/>
            </a:pPr>
            <a:endParaRPr lang="fr-FR" dirty="0" smtClean="0"/>
          </a:p>
          <a:p>
            <a:pPr marL="0" indent="0">
              <a:buNone/>
            </a:pPr>
            <a:endParaRPr lang="fr-FR" dirty="0"/>
          </a:p>
          <a:p>
            <a:pPr marL="0" indent="0">
              <a:buNone/>
            </a:pPr>
            <a:r>
              <a:rPr lang="fr-FR" u="sng" dirty="0" smtClean="0"/>
              <a:t>Note</a:t>
            </a:r>
            <a:r>
              <a:rPr lang="fr-FR" dirty="0" smtClean="0"/>
              <a:t> : </a:t>
            </a:r>
            <a:r>
              <a:rPr lang="fr-FR" dirty="0" smtClean="0">
                <a:solidFill>
                  <a:srgbClr val="0070C0"/>
                </a:solidFill>
              </a:rPr>
              <a:t>A faire sur le groupe le plus grand détenu pour garder les privilèges</a:t>
            </a:r>
            <a:endParaRPr lang="fr-FR"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102</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1557020" cy="579120"/>
          </a:xfrm>
          <a:prstGeom prst="rect">
            <a:avLst/>
          </a:prstGeom>
          <a:solidFill>
            <a:srgbClr val="FFFFFF"/>
          </a:solidFill>
          <a:ln>
            <a:noFill/>
          </a:ln>
        </p:spPr>
      </p:pic>
    </p:spTree>
    <p:extLst>
      <p:ext uri="{BB962C8B-B14F-4D97-AF65-F5344CB8AC3E}">
        <p14:creationId xmlns:p14="http://schemas.microsoft.com/office/powerpoint/2010/main" val="133800797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103</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6632"/>
            <a:ext cx="1557020" cy="579120"/>
          </a:xfrm>
          <a:prstGeom prst="rect">
            <a:avLst/>
          </a:prstGeom>
          <a:solidFill>
            <a:srgbClr val="FFFFFF"/>
          </a:solidFill>
          <a:ln>
            <a:noFill/>
          </a:ln>
        </p:spPr>
      </p:pic>
      <p:pic>
        <p:nvPicPr>
          <p:cNvPr id="399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3830" y="735980"/>
            <a:ext cx="7732586" cy="5645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12449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759112"/>
          </a:xfrm>
        </p:spPr>
        <p:txBody>
          <a:bodyPr>
            <a:normAutofit lnSpcReduction="10000"/>
          </a:bodyPr>
          <a:lstStyle/>
          <a:p>
            <a:pPr marL="0" indent="0" algn="ctr">
              <a:buNone/>
            </a:pPr>
            <a:r>
              <a:rPr lang="fr-FR" sz="3600" b="1" dirty="0" smtClean="0">
                <a:solidFill>
                  <a:srgbClr val="0070C0"/>
                </a:solidFill>
              </a:rPr>
              <a:t>LA BPL : EXTENSION COMMERCIALE</a:t>
            </a:r>
          </a:p>
          <a:p>
            <a:endParaRPr lang="fr-FR" dirty="0"/>
          </a:p>
          <a:p>
            <a:r>
              <a:rPr lang="fr-FR" u="sng" dirty="0" smtClean="0"/>
              <a:t>Conditions initiales</a:t>
            </a:r>
            <a:r>
              <a:rPr lang="fr-FR" dirty="0" smtClean="0"/>
              <a:t>:</a:t>
            </a:r>
          </a:p>
          <a:p>
            <a:pPr marL="0" indent="0">
              <a:buNone/>
            </a:pPr>
            <a:r>
              <a:rPr lang="fr-FR" dirty="0"/>
              <a:t>	</a:t>
            </a:r>
            <a:r>
              <a:rPr lang="fr-FR" dirty="0" smtClean="0"/>
              <a:t>- </a:t>
            </a:r>
            <a:r>
              <a:rPr lang="fr-FR" b="1" dirty="0" smtClean="0"/>
              <a:t>50h de vol au total, dont 50 </a:t>
            </a:r>
          </a:p>
          <a:p>
            <a:pPr marL="0" indent="0">
              <a:buNone/>
            </a:pPr>
            <a:r>
              <a:rPr lang="fr-FR" b="1" dirty="0"/>
              <a:t>	</a:t>
            </a:r>
            <a:r>
              <a:rPr lang="fr-FR" b="1" dirty="0" smtClean="0"/>
              <a:t>   décollages/atterrissages en tant que </a:t>
            </a:r>
            <a:r>
              <a:rPr lang="fr-FR" b="1" dirty="0" err="1" smtClean="0"/>
              <a:t>CdB</a:t>
            </a:r>
            <a:endParaRPr lang="fr-FR" b="1" dirty="0" smtClean="0"/>
          </a:p>
          <a:p>
            <a:pPr marL="0" indent="0">
              <a:buNone/>
            </a:pPr>
            <a:r>
              <a:rPr lang="fr-FR" b="1" dirty="0"/>
              <a:t>	</a:t>
            </a:r>
            <a:r>
              <a:rPr lang="fr-FR" b="1" dirty="0" smtClean="0"/>
              <a:t>- Examen pratique (avec questions </a:t>
            </a:r>
          </a:p>
          <a:p>
            <a:pPr marL="0" indent="0">
              <a:buNone/>
            </a:pPr>
            <a:r>
              <a:rPr lang="fr-FR" b="1" dirty="0"/>
              <a:t>	</a:t>
            </a:r>
            <a:r>
              <a:rPr lang="fr-FR" b="1" dirty="0" smtClean="0"/>
              <a:t>   théoriques)</a:t>
            </a:r>
          </a:p>
          <a:p>
            <a:pPr marL="0" indent="0">
              <a:buNone/>
            </a:pPr>
            <a:endParaRPr lang="fr-FR" dirty="0"/>
          </a:p>
          <a:p>
            <a:pPr marL="0" indent="0">
              <a:buNone/>
            </a:pPr>
            <a:r>
              <a:rPr lang="fr-FR" u="sng" dirty="0" smtClean="0"/>
              <a:t>Note</a:t>
            </a:r>
            <a:r>
              <a:rPr lang="fr-FR" dirty="0" smtClean="0"/>
              <a:t> : </a:t>
            </a:r>
            <a:r>
              <a:rPr lang="fr-FR" dirty="0" smtClean="0">
                <a:solidFill>
                  <a:srgbClr val="0070C0"/>
                </a:solidFill>
              </a:rPr>
              <a:t>Le test se passe avec un FE(B) qui détient lui-même l’extension au vol commercial</a:t>
            </a:r>
            <a:endParaRPr lang="fr-FR"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104</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2"/>
            <a:ext cx="1557020" cy="579120"/>
          </a:xfrm>
          <a:prstGeom prst="rect">
            <a:avLst/>
          </a:prstGeom>
          <a:solidFill>
            <a:srgbClr val="FFFFFF"/>
          </a:solidFill>
          <a:ln>
            <a:noFill/>
          </a:ln>
        </p:spPr>
      </p:pic>
    </p:spTree>
    <p:extLst>
      <p:ext uri="{BB962C8B-B14F-4D97-AF65-F5344CB8AC3E}">
        <p14:creationId xmlns:p14="http://schemas.microsoft.com/office/powerpoint/2010/main" val="316336436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6856" y="622216"/>
            <a:ext cx="8229600" cy="5759112"/>
          </a:xfrm>
        </p:spPr>
        <p:txBody>
          <a:bodyPr/>
          <a:lstStyle/>
          <a:p>
            <a:pPr marL="0" indent="0" algn="ctr">
              <a:buNone/>
            </a:pPr>
            <a:r>
              <a:rPr lang="fr-FR" sz="3600" b="1" dirty="0" smtClean="0">
                <a:solidFill>
                  <a:srgbClr val="0070C0"/>
                </a:solidFill>
              </a:rPr>
              <a:t>LA BPL : BALLOON PILOT LICENCE </a:t>
            </a:r>
          </a:p>
          <a:p>
            <a:pPr marL="0" indent="0">
              <a:buNone/>
            </a:pPr>
            <a:endParaRPr lang="fr-FR" dirty="0"/>
          </a:p>
          <a:p>
            <a:r>
              <a:rPr lang="fr-FR" u="sng" dirty="0" smtClean="0"/>
              <a:t>Expérience récente</a:t>
            </a:r>
            <a:r>
              <a:rPr lang="fr-FR" dirty="0" smtClean="0"/>
              <a:t>, </a:t>
            </a:r>
            <a:r>
              <a:rPr lang="fr-FR" b="1" dirty="0" smtClean="0">
                <a:solidFill>
                  <a:srgbClr val="0070C0"/>
                </a:solidFill>
              </a:rPr>
              <a:t>dans les 180 jours </a:t>
            </a:r>
            <a:r>
              <a:rPr lang="fr-FR" dirty="0" smtClean="0"/>
              <a:t>précédent un vol :</a:t>
            </a:r>
          </a:p>
          <a:p>
            <a:pPr marL="0" indent="0">
              <a:buNone/>
            </a:pPr>
            <a:r>
              <a:rPr lang="fr-FR" dirty="0"/>
              <a:t>	</a:t>
            </a:r>
            <a:r>
              <a:rPr lang="fr-FR" b="1" dirty="0" smtClean="0"/>
              <a:t>- 3 vols en tant que </a:t>
            </a:r>
            <a:r>
              <a:rPr lang="fr-FR" b="1" dirty="0" err="1" smtClean="0"/>
              <a:t>CdB</a:t>
            </a:r>
            <a:r>
              <a:rPr lang="fr-FR" b="1" dirty="0" smtClean="0"/>
              <a:t>, dont au moins 1 </a:t>
            </a:r>
          </a:p>
          <a:p>
            <a:pPr marL="0" indent="0">
              <a:buNone/>
            </a:pPr>
            <a:r>
              <a:rPr lang="fr-FR" b="1" dirty="0"/>
              <a:t>	 </a:t>
            </a:r>
            <a:r>
              <a:rPr lang="fr-FR" b="1" dirty="0" smtClean="0"/>
              <a:t> dans l’autre Classe si le pilote détient air 	  chaud et gaz</a:t>
            </a:r>
          </a:p>
          <a:p>
            <a:pPr marL="0" indent="0">
              <a:buNone/>
            </a:pPr>
            <a:r>
              <a:rPr lang="fr-FR" b="1" dirty="0" smtClean="0"/>
              <a:t>	- 1 vol avec instructeur dans la classe 	 </a:t>
            </a:r>
          </a:p>
          <a:p>
            <a:pPr marL="0" indent="0">
              <a:buNone/>
            </a:pPr>
            <a:r>
              <a:rPr lang="fr-FR" b="1" dirty="0"/>
              <a:t>	</a:t>
            </a:r>
            <a:r>
              <a:rPr lang="fr-FR" b="1" dirty="0" smtClean="0"/>
              <a:t>  détenue </a:t>
            </a:r>
            <a:r>
              <a:rPr lang="fr-FR" b="1" dirty="0" smtClean="0">
                <a:solidFill>
                  <a:srgbClr val="0070C0"/>
                </a:solidFill>
              </a:rPr>
              <a:t>pour l’extension vol commercial</a:t>
            </a:r>
            <a:endParaRPr lang="fr-FR" b="1"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105</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1557020" cy="579120"/>
          </a:xfrm>
          <a:prstGeom prst="rect">
            <a:avLst/>
          </a:prstGeom>
          <a:solidFill>
            <a:srgbClr val="FFFFFF"/>
          </a:solidFill>
          <a:ln>
            <a:noFill/>
          </a:ln>
        </p:spPr>
      </p:pic>
    </p:spTree>
    <p:extLst>
      <p:ext uri="{BB962C8B-B14F-4D97-AF65-F5344CB8AC3E}">
        <p14:creationId xmlns:p14="http://schemas.microsoft.com/office/powerpoint/2010/main" val="222593794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60" y="188640"/>
            <a:ext cx="1557020" cy="579120"/>
          </a:xfrm>
          <a:prstGeom prst="rect">
            <a:avLst/>
          </a:prstGeom>
          <a:solidFill>
            <a:srgbClr val="FFFFFF"/>
          </a:solidFill>
          <a:ln>
            <a:noFill/>
          </a:ln>
        </p:spPr>
      </p:pic>
      <p:sp>
        <p:nvSpPr>
          <p:cNvPr id="3" name="Espace réservé du contenu 2"/>
          <p:cNvSpPr>
            <a:spLocks noGrp="1"/>
          </p:cNvSpPr>
          <p:nvPr>
            <p:ph idx="1"/>
          </p:nvPr>
        </p:nvSpPr>
        <p:spPr>
          <a:xfrm>
            <a:off x="395536" y="622216"/>
            <a:ext cx="8424936" cy="5759112"/>
          </a:xfrm>
        </p:spPr>
        <p:txBody>
          <a:bodyPr>
            <a:normAutofit fontScale="85000" lnSpcReduction="20000"/>
          </a:bodyPr>
          <a:lstStyle/>
          <a:p>
            <a:pPr marL="0" indent="0" algn="ctr">
              <a:buNone/>
            </a:pPr>
            <a:r>
              <a:rPr lang="fr-FR" sz="4600" b="1" dirty="0" smtClean="0">
                <a:solidFill>
                  <a:srgbClr val="0070C0"/>
                </a:solidFill>
              </a:rPr>
              <a:t>LA BPL : BALLOON PILOT LICENCE</a:t>
            </a:r>
          </a:p>
          <a:p>
            <a:pPr marL="0" indent="0" algn="ctr">
              <a:buNone/>
            </a:pPr>
            <a:endParaRPr lang="fr-FR" b="1" dirty="0" smtClean="0">
              <a:solidFill>
                <a:srgbClr val="0070C0"/>
              </a:solidFill>
            </a:endParaRPr>
          </a:p>
          <a:p>
            <a:r>
              <a:rPr lang="fr-FR" u="sng" dirty="0" smtClean="0"/>
              <a:t>Expérience récente, </a:t>
            </a:r>
            <a:r>
              <a:rPr lang="fr-FR" u="sng" dirty="0" smtClean="0">
                <a:solidFill>
                  <a:srgbClr val="0070C0"/>
                </a:solidFill>
              </a:rPr>
              <a:t>dans les 24 derniers mois </a:t>
            </a:r>
            <a:r>
              <a:rPr lang="fr-FR" dirty="0" smtClean="0"/>
              <a:t>:</a:t>
            </a:r>
          </a:p>
          <a:p>
            <a:pPr marL="0" indent="0">
              <a:buNone/>
            </a:pPr>
            <a:endParaRPr lang="fr-FR" dirty="0" smtClean="0"/>
          </a:p>
          <a:p>
            <a:pPr marL="0" indent="0">
              <a:buNone/>
            </a:pPr>
            <a:r>
              <a:rPr lang="fr-FR" dirty="0"/>
              <a:t>	</a:t>
            </a:r>
            <a:r>
              <a:rPr lang="fr-FR" b="1" dirty="0" smtClean="0"/>
              <a:t>- Passer un contrôle de compétence avec un FE(B) </a:t>
            </a:r>
          </a:p>
          <a:p>
            <a:pPr marL="0" indent="0">
              <a:buNone/>
            </a:pPr>
            <a:r>
              <a:rPr lang="fr-FR" b="1" dirty="0"/>
              <a:t>	</a:t>
            </a:r>
            <a:r>
              <a:rPr lang="fr-FR" b="1" dirty="0" smtClean="0"/>
              <a:t>  détenant l’extension vol commercial </a:t>
            </a:r>
          </a:p>
          <a:p>
            <a:pPr marL="0" indent="0">
              <a:buNone/>
            </a:pPr>
            <a:r>
              <a:rPr lang="fr-FR" b="1" dirty="0" smtClean="0"/>
              <a:t>ou</a:t>
            </a:r>
          </a:p>
          <a:p>
            <a:pPr marL="0" indent="0">
              <a:buNone/>
            </a:pPr>
            <a:r>
              <a:rPr lang="fr-FR" b="1" dirty="0"/>
              <a:t>	</a:t>
            </a:r>
            <a:r>
              <a:rPr lang="fr-FR" b="1" dirty="0" smtClean="0"/>
              <a:t>- 1 vol d’entrainement 	</a:t>
            </a:r>
            <a:r>
              <a:rPr lang="fr-FR" b="1" u="sng" dirty="0" smtClean="0">
                <a:solidFill>
                  <a:srgbClr val="0070C0"/>
                </a:solidFill>
              </a:rPr>
              <a:t>et</a:t>
            </a:r>
            <a:r>
              <a:rPr lang="fr-FR" b="1" dirty="0" smtClean="0"/>
              <a:t> </a:t>
            </a:r>
          </a:p>
          <a:p>
            <a:pPr marL="0" indent="0">
              <a:buNone/>
            </a:pPr>
            <a:r>
              <a:rPr lang="fr-FR" b="1" dirty="0"/>
              <a:t>	</a:t>
            </a:r>
            <a:r>
              <a:rPr lang="fr-FR" b="1" dirty="0" smtClean="0"/>
              <a:t>- 1 </a:t>
            </a:r>
            <a:r>
              <a:rPr lang="fr-FR" b="1" u="sng" dirty="0" smtClean="0"/>
              <a:t>séminaire sur le vol commercial </a:t>
            </a:r>
            <a:r>
              <a:rPr lang="fr-FR" b="1" dirty="0" smtClean="0"/>
              <a:t>dans la </a:t>
            </a:r>
          </a:p>
          <a:p>
            <a:pPr marL="0" indent="0">
              <a:buNone/>
            </a:pPr>
            <a:r>
              <a:rPr lang="fr-FR" b="1" dirty="0"/>
              <a:t>	</a:t>
            </a:r>
            <a:r>
              <a:rPr lang="fr-FR" b="1" dirty="0" smtClean="0"/>
              <a:t>  classe détenue pour l’extension vol commercial</a:t>
            </a:r>
          </a:p>
          <a:p>
            <a:pPr marL="0" indent="0">
              <a:buNone/>
            </a:pPr>
            <a:endParaRPr lang="fr-FR" dirty="0"/>
          </a:p>
          <a:p>
            <a:pPr marL="0" indent="0">
              <a:buNone/>
            </a:pPr>
            <a:r>
              <a:rPr lang="fr-FR" u="sng" dirty="0" smtClean="0"/>
              <a:t>Note</a:t>
            </a:r>
            <a:r>
              <a:rPr lang="fr-FR" dirty="0" smtClean="0"/>
              <a:t>: </a:t>
            </a:r>
            <a:r>
              <a:rPr lang="fr-FR" dirty="0" smtClean="0">
                <a:solidFill>
                  <a:srgbClr val="0070C0"/>
                </a:solidFill>
              </a:rPr>
              <a:t>Ces deux exigences revalident également la partie </a:t>
            </a:r>
          </a:p>
          <a:p>
            <a:pPr marL="0" indent="0">
              <a:buNone/>
            </a:pPr>
            <a:r>
              <a:rPr lang="fr-FR" dirty="0" smtClean="0">
                <a:solidFill>
                  <a:srgbClr val="0070C0"/>
                </a:solidFill>
              </a:rPr>
              <a:t>           non commerciale de la BPL</a:t>
            </a:r>
            <a:endParaRPr lang="fr-FR"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106</a:t>
            </a:fld>
            <a:endParaRPr lang="fr-FR"/>
          </a:p>
        </p:txBody>
      </p:sp>
    </p:spTree>
    <p:extLst>
      <p:ext uri="{BB962C8B-B14F-4D97-AF65-F5344CB8AC3E}">
        <p14:creationId xmlns:p14="http://schemas.microsoft.com/office/powerpoint/2010/main" val="20714781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57592"/>
            <a:ext cx="1557020" cy="579120"/>
          </a:xfrm>
          <a:prstGeom prst="rect">
            <a:avLst/>
          </a:prstGeom>
          <a:solidFill>
            <a:srgbClr val="FFFFFF"/>
          </a:solidFill>
          <a:ln>
            <a:noFill/>
          </a:ln>
        </p:spPr>
      </p:pic>
      <p:sp>
        <p:nvSpPr>
          <p:cNvPr id="3" name="Espace réservé du contenu 2"/>
          <p:cNvSpPr>
            <a:spLocks noGrp="1"/>
          </p:cNvSpPr>
          <p:nvPr>
            <p:ph idx="1"/>
          </p:nvPr>
        </p:nvSpPr>
        <p:spPr>
          <a:xfrm>
            <a:off x="457200" y="622216"/>
            <a:ext cx="8229600" cy="5759112"/>
          </a:xfrm>
        </p:spPr>
        <p:txBody>
          <a:bodyPr>
            <a:normAutofit fontScale="85000" lnSpcReduction="20000"/>
          </a:bodyPr>
          <a:lstStyle/>
          <a:p>
            <a:pPr marL="0" indent="0" algn="ctr">
              <a:buNone/>
            </a:pPr>
            <a:r>
              <a:rPr lang="fr-FR" sz="4000" b="1" dirty="0" smtClean="0">
                <a:solidFill>
                  <a:srgbClr val="0070C0"/>
                </a:solidFill>
              </a:rPr>
              <a:t>LA BPL: BALLOON PILOT LICENCE</a:t>
            </a:r>
          </a:p>
          <a:p>
            <a:pPr marL="0" indent="0">
              <a:buNone/>
            </a:pPr>
            <a:endParaRPr lang="fr-FR" dirty="0"/>
          </a:p>
          <a:p>
            <a:r>
              <a:rPr lang="fr-FR" u="sng" dirty="0" smtClean="0"/>
              <a:t>Que faire si je ne remplis pas ces conditions </a:t>
            </a:r>
            <a:r>
              <a:rPr lang="fr-FR" dirty="0" smtClean="0"/>
              <a:t>?</a:t>
            </a:r>
          </a:p>
          <a:p>
            <a:endParaRPr lang="fr-FR" dirty="0" smtClean="0"/>
          </a:p>
          <a:p>
            <a:pPr marL="0" indent="0">
              <a:buNone/>
            </a:pPr>
            <a:r>
              <a:rPr lang="fr-FR" dirty="0"/>
              <a:t>	</a:t>
            </a:r>
            <a:r>
              <a:rPr lang="fr-FR" dirty="0" smtClean="0"/>
              <a:t>- </a:t>
            </a:r>
            <a:r>
              <a:rPr lang="fr-FR" b="1" dirty="0" smtClean="0"/>
              <a:t>Soit effectuer un contrôle de </a:t>
            </a:r>
          </a:p>
          <a:p>
            <a:pPr marL="0" indent="0">
              <a:buNone/>
            </a:pPr>
            <a:r>
              <a:rPr lang="fr-FR" b="1" dirty="0"/>
              <a:t>	</a:t>
            </a:r>
            <a:r>
              <a:rPr lang="fr-FR" b="1" dirty="0" smtClean="0"/>
              <a:t>  compétences-avec un FE(B) dans la </a:t>
            </a:r>
          </a:p>
          <a:p>
            <a:pPr marL="0" indent="0">
              <a:buNone/>
            </a:pPr>
            <a:r>
              <a:rPr lang="fr-FR" b="1" dirty="0"/>
              <a:t>	</a:t>
            </a:r>
            <a:r>
              <a:rPr lang="fr-FR" b="1" dirty="0" smtClean="0"/>
              <a:t>  classe correspondante </a:t>
            </a:r>
          </a:p>
          <a:p>
            <a:pPr marL="0" indent="0">
              <a:buNone/>
            </a:pPr>
            <a:endParaRPr lang="fr-FR" b="1" dirty="0" smtClean="0"/>
          </a:p>
          <a:p>
            <a:pPr marL="0" indent="0">
              <a:buNone/>
            </a:pPr>
            <a:r>
              <a:rPr lang="fr-FR" b="1" dirty="0"/>
              <a:t>	</a:t>
            </a:r>
            <a:r>
              <a:rPr lang="fr-FR" b="1" dirty="0" smtClean="0"/>
              <a:t>- Soit effectuer les heures de vols </a:t>
            </a:r>
          </a:p>
          <a:p>
            <a:pPr marL="0" indent="0">
              <a:buNone/>
            </a:pPr>
            <a:r>
              <a:rPr lang="fr-FR" b="1" dirty="0"/>
              <a:t>	</a:t>
            </a:r>
            <a:r>
              <a:rPr lang="fr-FR" b="1" dirty="0" smtClean="0"/>
              <a:t>   manquantes-sous supervision d’un FI(B)</a:t>
            </a:r>
          </a:p>
          <a:p>
            <a:pPr marL="0" indent="0">
              <a:buNone/>
            </a:pPr>
            <a:endParaRPr lang="fr-FR" dirty="0"/>
          </a:p>
          <a:p>
            <a:pPr marL="0" indent="0">
              <a:buNone/>
            </a:pPr>
            <a:r>
              <a:rPr lang="fr-FR" u="sng" dirty="0" smtClean="0"/>
              <a:t>Note</a:t>
            </a:r>
            <a:r>
              <a:rPr lang="fr-FR" dirty="0" smtClean="0"/>
              <a:t> : </a:t>
            </a:r>
            <a:r>
              <a:rPr lang="fr-FR" dirty="0" smtClean="0">
                <a:solidFill>
                  <a:srgbClr val="0070C0"/>
                </a:solidFill>
              </a:rPr>
              <a:t>Les privilèges peuvent varier selon le Groupe dans </a:t>
            </a:r>
          </a:p>
          <a:p>
            <a:pPr marL="0" indent="0">
              <a:buNone/>
            </a:pPr>
            <a:r>
              <a:rPr lang="fr-FR" dirty="0">
                <a:solidFill>
                  <a:srgbClr val="0070C0"/>
                </a:solidFill>
              </a:rPr>
              <a:t> </a:t>
            </a:r>
            <a:r>
              <a:rPr lang="fr-FR" dirty="0" smtClean="0">
                <a:solidFill>
                  <a:srgbClr val="0070C0"/>
                </a:solidFill>
              </a:rPr>
              <a:t>           lequel le vol est effectué</a:t>
            </a:r>
            <a:endParaRPr lang="fr-FR"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107</a:t>
            </a:fld>
            <a:endParaRPr lang="fr-FR"/>
          </a:p>
        </p:txBody>
      </p:sp>
    </p:spTree>
    <p:extLst>
      <p:ext uri="{BB962C8B-B14F-4D97-AF65-F5344CB8AC3E}">
        <p14:creationId xmlns:p14="http://schemas.microsoft.com/office/powerpoint/2010/main" val="170375539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1557020" cy="579120"/>
          </a:xfrm>
          <a:prstGeom prst="rect">
            <a:avLst/>
          </a:prstGeom>
          <a:solidFill>
            <a:srgbClr val="FFFFFF"/>
          </a:solidFill>
          <a:ln>
            <a:noFill/>
          </a:ln>
        </p:spPr>
      </p:pic>
      <p:sp>
        <p:nvSpPr>
          <p:cNvPr id="3" name="Espace réservé du contenu 2"/>
          <p:cNvSpPr>
            <a:spLocks noGrp="1"/>
          </p:cNvSpPr>
          <p:nvPr>
            <p:ph idx="1"/>
          </p:nvPr>
        </p:nvSpPr>
        <p:spPr>
          <a:xfrm>
            <a:off x="457200" y="622216"/>
            <a:ext cx="8229600" cy="5759112"/>
          </a:xfrm>
        </p:spPr>
        <p:txBody>
          <a:bodyPr>
            <a:normAutofit fontScale="70000" lnSpcReduction="20000"/>
          </a:bodyPr>
          <a:lstStyle/>
          <a:p>
            <a:pPr marL="0" indent="0" algn="ctr">
              <a:buNone/>
            </a:pPr>
            <a:r>
              <a:rPr lang="fr-FR" sz="4600" b="1" dirty="0" smtClean="0">
                <a:solidFill>
                  <a:srgbClr val="0070C0"/>
                </a:solidFill>
              </a:rPr>
              <a:t>EXTENSION COMMERCIALE: SUBPART ADD</a:t>
            </a:r>
          </a:p>
          <a:p>
            <a:r>
              <a:rPr lang="fr-FR" sz="3400" b="1" u="sng" dirty="0" smtClean="0"/>
              <a:t>Limitation d’âge </a:t>
            </a:r>
            <a:r>
              <a:rPr lang="fr-FR" sz="3400" dirty="0" smtClean="0"/>
              <a:t>:</a:t>
            </a:r>
          </a:p>
          <a:p>
            <a:pPr>
              <a:buFontTx/>
              <a:buChar char="-"/>
            </a:pPr>
            <a:r>
              <a:rPr lang="fr-FR" sz="3400" b="1" dirty="0" smtClean="0"/>
              <a:t>70 ans</a:t>
            </a:r>
            <a:r>
              <a:rPr lang="fr-FR" sz="3400" dirty="0" smtClean="0"/>
              <a:t>. Le titulaire d'une licence de pilote de ballon ou de planeur qui a atteint l'âge de 70 ans ne pourra agir en tant que pilote d'un ballon exploité pour le transport aérien commercial </a:t>
            </a:r>
          </a:p>
          <a:p>
            <a:pPr>
              <a:buFontTx/>
              <a:buChar char="-"/>
            </a:pPr>
            <a:endParaRPr lang="fr-FR" sz="3400" dirty="0" smtClean="0"/>
          </a:p>
          <a:p>
            <a:pPr>
              <a:buFontTx/>
              <a:buChar char="-"/>
            </a:pPr>
            <a:r>
              <a:rPr lang="fr-FR" sz="3400" b="1" u="sng" dirty="0" smtClean="0"/>
              <a:t>Options proposées </a:t>
            </a:r>
            <a:r>
              <a:rPr lang="fr-FR" sz="3400" dirty="0" smtClean="0"/>
              <a:t>:</a:t>
            </a:r>
          </a:p>
          <a:p>
            <a:pPr marL="0" indent="0">
              <a:buNone/>
            </a:pPr>
            <a:r>
              <a:rPr lang="fr-FR" sz="3400" dirty="0"/>
              <a:t>	</a:t>
            </a:r>
            <a:r>
              <a:rPr lang="fr-FR" sz="3400" dirty="0" smtClean="0"/>
              <a:t>* </a:t>
            </a:r>
            <a:r>
              <a:rPr lang="fr-FR" sz="3400" u="sng" dirty="0" smtClean="0"/>
              <a:t>Option 1</a:t>
            </a:r>
            <a:r>
              <a:rPr lang="fr-FR" sz="3400" dirty="0" smtClean="0"/>
              <a:t> Supprimer cette règle</a:t>
            </a:r>
          </a:p>
          <a:p>
            <a:pPr marL="0" indent="0">
              <a:buNone/>
            </a:pPr>
            <a:r>
              <a:rPr lang="fr-FR" sz="3400" dirty="0"/>
              <a:t>	</a:t>
            </a:r>
            <a:r>
              <a:rPr lang="fr-FR" sz="3400" dirty="0" smtClean="0"/>
              <a:t>* </a:t>
            </a:r>
            <a:r>
              <a:rPr lang="fr-FR" sz="3400" u="sng" dirty="0" smtClean="0"/>
              <a:t>Option 2</a:t>
            </a:r>
            <a:r>
              <a:rPr lang="fr-FR" sz="3400" dirty="0" smtClean="0"/>
              <a:t> Autoriser les examinateurs de plus de 70 </a:t>
            </a:r>
          </a:p>
          <a:p>
            <a:pPr marL="0" indent="0">
              <a:buNone/>
            </a:pPr>
            <a:r>
              <a:rPr lang="fr-FR" sz="3400" dirty="0"/>
              <a:t>	</a:t>
            </a:r>
            <a:r>
              <a:rPr lang="fr-FR" sz="3400" dirty="0" smtClean="0"/>
              <a:t>    ans de délivrer l’extension commercial </a:t>
            </a:r>
          </a:p>
          <a:p>
            <a:pPr marL="0" indent="0">
              <a:buNone/>
            </a:pPr>
            <a:r>
              <a:rPr lang="fr-FR" sz="3400" dirty="0"/>
              <a:t>	</a:t>
            </a:r>
            <a:r>
              <a:rPr lang="fr-FR" sz="3400" dirty="0" smtClean="0"/>
              <a:t>* </a:t>
            </a:r>
            <a:r>
              <a:rPr lang="fr-FR" sz="3400" u="sng" dirty="0" smtClean="0"/>
              <a:t>Option 3</a:t>
            </a:r>
            <a:r>
              <a:rPr lang="fr-FR" sz="3400" dirty="0" smtClean="0"/>
              <a:t> Autoriser l’extension commerciale pour </a:t>
            </a:r>
          </a:p>
          <a:p>
            <a:pPr marL="0" indent="0">
              <a:buNone/>
            </a:pPr>
            <a:r>
              <a:rPr lang="fr-FR" sz="3400" dirty="0" smtClean="0"/>
              <a:t>	   les pilotes commerciaux à 75 ans + des tests </a:t>
            </a:r>
          </a:p>
          <a:p>
            <a:pPr marL="0" indent="0">
              <a:buNone/>
            </a:pPr>
            <a:r>
              <a:rPr lang="fr-FR" sz="3400" dirty="0"/>
              <a:t>	</a:t>
            </a:r>
            <a:r>
              <a:rPr lang="fr-FR" sz="3400" dirty="0" smtClean="0"/>
              <a:t>   médicaux supplémentaires </a:t>
            </a:r>
          </a:p>
          <a:p>
            <a:pPr marL="0" indent="0">
              <a:buNone/>
            </a:pPr>
            <a:endParaRPr lang="fr-FR" sz="3400" dirty="0" smtClean="0"/>
          </a:p>
          <a:p>
            <a:pPr marL="0" indent="0">
              <a:buNone/>
            </a:pPr>
            <a:r>
              <a:rPr lang="fr-FR" sz="3400" dirty="0" smtClean="0"/>
              <a:t>	  EASA FCL  : Option 3 retenue</a:t>
            </a:r>
            <a:endParaRPr lang="fr-FR" sz="3400"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108</a:t>
            </a:fld>
            <a:endParaRPr lang="fr-FR"/>
          </a:p>
        </p:txBody>
      </p:sp>
    </p:spTree>
    <p:extLst>
      <p:ext uri="{BB962C8B-B14F-4D97-AF65-F5344CB8AC3E}">
        <p14:creationId xmlns:p14="http://schemas.microsoft.com/office/powerpoint/2010/main" val="159674852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109</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1557020" cy="579120"/>
          </a:xfrm>
          <a:prstGeom prst="rect">
            <a:avLst/>
          </a:prstGeom>
          <a:solidFill>
            <a:srgbClr val="FFFFFF"/>
          </a:solidFill>
          <a:ln>
            <a:noFill/>
          </a:ln>
        </p:spPr>
      </p:pic>
      <p:pic>
        <p:nvPicPr>
          <p:cNvPr id="409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759167"/>
            <a:ext cx="9144000" cy="5605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300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6278880"/>
            <a:ext cx="1557020" cy="579120"/>
          </a:xfrm>
          <a:prstGeom prst="rect">
            <a:avLst/>
          </a:prstGeom>
          <a:solidFill>
            <a:srgbClr val="FFFFFF"/>
          </a:solidFill>
          <a:ln>
            <a:noFill/>
          </a:ln>
        </p:spPr>
      </p:pic>
      <p:sp>
        <p:nvSpPr>
          <p:cNvPr id="4" name="Espace réservé du pied de page 3"/>
          <p:cNvSpPr>
            <a:spLocks noGrp="1"/>
          </p:cNvSpPr>
          <p:nvPr>
            <p:ph type="ftr" sz="quarter" idx="11"/>
          </p:nvPr>
        </p:nvSpPr>
        <p:spPr/>
        <p:txBody>
          <a:bodyPr/>
          <a:lstStyle/>
          <a:p>
            <a:r>
              <a:rPr lang="fr-FR" dirty="0" smtClean="0"/>
              <a:t>Séminaire Exploitants BALLONS</a:t>
            </a:r>
            <a:endParaRPr lang="fr-FR" dirty="0"/>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11</a:t>
            </a:fld>
            <a:endParaRPr lang="fr-FR" dirty="0"/>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483" y="-27384"/>
            <a:ext cx="9165697"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128662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110</a:t>
            </a:fld>
            <a:endParaRPr lang="fr-FR"/>
          </a:p>
        </p:txBody>
      </p:sp>
      <p:pic>
        <p:nvPicPr>
          <p:cNvPr id="419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04664"/>
            <a:ext cx="9144000" cy="597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6278880"/>
            <a:ext cx="1557020" cy="579120"/>
          </a:xfrm>
          <a:prstGeom prst="rect">
            <a:avLst/>
          </a:prstGeom>
          <a:solidFill>
            <a:srgbClr val="FFFFFF"/>
          </a:solidFill>
          <a:ln>
            <a:noFill/>
          </a:ln>
        </p:spPr>
      </p:pic>
    </p:spTree>
    <p:extLst>
      <p:ext uri="{BB962C8B-B14F-4D97-AF65-F5344CB8AC3E}">
        <p14:creationId xmlns:p14="http://schemas.microsoft.com/office/powerpoint/2010/main" val="406088992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111</a:t>
            </a:fld>
            <a:endParaRPr lang="fr-FR"/>
          </a:p>
        </p:txBody>
      </p:sp>
      <p:pic>
        <p:nvPicPr>
          <p:cNvPr id="430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78200"/>
            <a:ext cx="9144000" cy="5903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278880"/>
            <a:ext cx="1557020" cy="579120"/>
          </a:xfrm>
          <a:prstGeom prst="rect">
            <a:avLst/>
          </a:prstGeom>
          <a:solidFill>
            <a:srgbClr val="FFFFFF"/>
          </a:solidFill>
          <a:ln>
            <a:noFill/>
          </a:ln>
        </p:spPr>
      </p:pic>
    </p:spTree>
    <p:extLst>
      <p:ext uri="{BB962C8B-B14F-4D97-AF65-F5344CB8AC3E}">
        <p14:creationId xmlns:p14="http://schemas.microsoft.com/office/powerpoint/2010/main" val="224217572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112</a:t>
            </a:fld>
            <a:endParaRPr lang="fr-FR"/>
          </a:p>
        </p:txBody>
      </p:sp>
      <p:pic>
        <p:nvPicPr>
          <p:cNvPr id="440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13" y="1"/>
            <a:ext cx="9203491"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557020" cy="579120"/>
          </a:xfrm>
          <a:prstGeom prst="rect">
            <a:avLst/>
          </a:prstGeom>
          <a:solidFill>
            <a:srgbClr val="FFFFFF"/>
          </a:solidFill>
          <a:ln>
            <a:noFill/>
          </a:ln>
        </p:spPr>
      </p:pic>
    </p:spTree>
    <p:extLst>
      <p:ext uri="{BB962C8B-B14F-4D97-AF65-F5344CB8AC3E}">
        <p14:creationId xmlns:p14="http://schemas.microsoft.com/office/powerpoint/2010/main" val="98351338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760640"/>
          </a:xfrm>
        </p:spPr>
        <p:txBody>
          <a:bodyPr/>
          <a:lstStyle/>
          <a:p>
            <a:pPr marL="0" indent="0" algn="ctr">
              <a:buNone/>
            </a:pPr>
            <a:r>
              <a:rPr lang="fr-FR" sz="4000" b="1" dirty="0" smtClean="0">
                <a:solidFill>
                  <a:srgbClr val="0070C0"/>
                </a:solidFill>
              </a:rPr>
              <a:t>MEAS</a:t>
            </a:r>
            <a:r>
              <a:rPr lang="fr-FR" dirty="0" smtClean="0"/>
              <a:t> </a:t>
            </a:r>
          </a:p>
          <a:p>
            <a:pPr marL="0" indent="0" algn="ctr">
              <a:buNone/>
            </a:pPr>
            <a:endParaRPr lang="fr-FR" dirty="0" smtClean="0"/>
          </a:p>
          <a:p>
            <a:r>
              <a:rPr lang="fr-FR" sz="2800" b="1" dirty="0" smtClean="0">
                <a:solidFill>
                  <a:srgbClr val="0070C0"/>
                </a:solidFill>
              </a:rPr>
              <a:t>M</a:t>
            </a:r>
            <a:r>
              <a:rPr lang="fr-FR" sz="2800" dirty="0" smtClean="0"/>
              <a:t>ission </a:t>
            </a:r>
            <a:r>
              <a:rPr lang="fr-FR" sz="2800" b="1" dirty="0" smtClean="0">
                <a:solidFill>
                  <a:srgbClr val="0070C0"/>
                </a:solidFill>
              </a:rPr>
              <a:t>É</a:t>
            </a:r>
            <a:r>
              <a:rPr lang="fr-FR" sz="2800" dirty="0" smtClean="0"/>
              <a:t>valuation et </a:t>
            </a:r>
            <a:r>
              <a:rPr lang="fr-FR" sz="2800" b="1" dirty="0" smtClean="0">
                <a:solidFill>
                  <a:srgbClr val="0070C0"/>
                </a:solidFill>
              </a:rPr>
              <a:t>A</a:t>
            </a:r>
            <a:r>
              <a:rPr lang="fr-FR" sz="2800" dirty="0" smtClean="0"/>
              <a:t>mélioration de la </a:t>
            </a:r>
            <a:r>
              <a:rPr lang="fr-FR" sz="2800" b="1" dirty="0" smtClean="0">
                <a:solidFill>
                  <a:srgbClr val="0070C0"/>
                </a:solidFill>
              </a:rPr>
              <a:t>S</a:t>
            </a:r>
            <a:r>
              <a:rPr lang="fr-FR" sz="2800" dirty="0" smtClean="0"/>
              <a:t>écurité </a:t>
            </a:r>
          </a:p>
          <a:p>
            <a:pPr marL="0" indent="0">
              <a:buNone/>
            </a:pPr>
            <a:endParaRPr lang="fr-FR" dirty="0" smtClean="0"/>
          </a:p>
          <a:p>
            <a:pPr marL="0" indent="0">
              <a:buNone/>
            </a:pPr>
            <a:r>
              <a:rPr lang="fr-FR" dirty="0" smtClean="0"/>
              <a:t>	- </a:t>
            </a:r>
            <a:r>
              <a:rPr lang="fr-FR" b="1" dirty="0" smtClean="0"/>
              <a:t>Optimiser le niveau de sécurité</a:t>
            </a:r>
          </a:p>
          <a:p>
            <a:pPr marL="0" indent="0">
              <a:buNone/>
            </a:pPr>
            <a:endParaRPr lang="fr-FR" dirty="0" smtClean="0"/>
          </a:p>
          <a:p>
            <a:pPr marL="0" indent="0">
              <a:buNone/>
            </a:pPr>
            <a:r>
              <a:rPr lang="fr-FR" dirty="0" smtClean="0"/>
              <a:t>	- </a:t>
            </a:r>
            <a:r>
              <a:rPr lang="fr-FR" b="1" dirty="0" smtClean="0"/>
              <a:t>Connaitre les événements de sécurité</a:t>
            </a:r>
            <a:endParaRPr lang="fr-FR" b="1"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113</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1557020" cy="579120"/>
          </a:xfrm>
          <a:prstGeom prst="rect">
            <a:avLst/>
          </a:prstGeom>
          <a:solidFill>
            <a:srgbClr val="FFFFFF"/>
          </a:solidFill>
          <a:ln>
            <a:noFill/>
          </a:ln>
        </p:spPr>
      </p:pic>
    </p:spTree>
    <p:extLst>
      <p:ext uri="{BB962C8B-B14F-4D97-AF65-F5344CB8AC3E}">
        <p14:creationId xmlns:p14="http://schemas.microsoft.com/office/powerpoint/2010/main" val="411501372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760640"/>
          </a:xfrm>
        </p:spPr>
        <p:txBody>
          <a:bodyPr>
            <a:normAutofit lnSpcReduction="10000"/>
          </a:bodyPr>
          <a:lstStyle/>
          <a:p>
            <a:pPr marL="0" indent="0" algn="ctr">
              <a:buNone/>
            </a:pPr>
            <a:r>
              <a:rPr lang="fr-FR" sz="4800" b="1" dirty="0" smtClean="0">
                <a:solidFill>
                  <a:srgbClr val="0070C0"/>
                </a:solidFill>
              </a:rPr>
              <a:t>Vous</a:t>
            </a:r>
          </a:p>
          <a:p>
            <a:r>
              <a:rPr lang="fr-FR" b="1" dirty="0" smtClean="0">
                <a:solidFill>
                  <a:srgbClr val="0070C0"/>
                </a:solidFill>
              </a:rPr>
              <a:t>816</a:t>
            </a:r>
            <a:r>
              <a:rPr lang="fr-FR" dirty="0" smtClean="0"/>
              <a:t> ballons dont</a:t>
            </a:r>
          </a:p>
          <a:p>
            <a:r>
              <a:rPr lang="fr-FR" b="1" dirty="0" smtClean="0">
                <a:solidFill>
                  <a:srgbClr val="0070C0"/>
                </a:solidFill>
              </a:rPr>
              <a:t>581</a:t>
            </a:r>
            <a:r>
              <a:rPr lang="fr-FR" dirty="0" smtClean="0"/>
              <a:t> sont exploités hors d’un cadre commercial</a:t>
            </a:r>
          </a:p>
          <a:p>
            <a:r>
              <a:rPr lang="fr-FR" dirty="0" smtClean="0"/>
              <a:t>  </a:t>
            </a:r>
            <a:r>
              <a:rPr lang="fr-FR" b="1" dirty="0" smtClean="0">
                <a:solidFill>
                  <a:srgbClr val="0070C0"/>
                </a:solidFill>
              </a:rPr>
              <a:t>79</a:t>
            </a:r>
            <a:r>
              <a:rPr lang="fr-FR" dirty="0" smtClean="0"/>
              <a:t> exploitants de 1 à 14 ballons, pour un </a:t>
            </a:r>
          </a:p>
          <a:p>
            <a:pPr marL="0" indent="0">
              <a:buNone/>
            </a:pPr>
            <a:r>
              <a:rPr lang="fr-FR" dirty="0"/>
              <a:t>	</a:t>
            </a:r>
            <a:r>
              <a:rPr lang="fr-FR" dirty="0" smtClean="0"/>
              <a:t> total de </a:t>
            </a:r>
            <a:r>
              <a:rPr lang="fr-FR" dirty="0" smtClean="0">
                <a:solidFill>
                  <a:srgbClr val="0070C0"/>
                </a:solidFill>
              </a:rPr>
              <a:t>235</a:t>
            </a:r>
            <a:r>
              <a:rPr lang="fr-FR" dirty="0" smtClean="0"/>
              <a:t> qui embarquent de </a:t>
            </a:r>
          </a:p>
          <a:p>
            <a:pPr marL="0" indent="0">
              <a:buNone/>
            </a:pPr>
            <a:r>
              <a:rPr lang="fr-FR" dirty="0"/>
              <a:t>	</a:t>
            </a:r>
            <a:r>
              <a:rPr lang="fr-FR" dirty="0" smtClean="0"/>
              <a:t> 4 à 20 occupants</a:t>
            </a:r>
          </a:p>
          <a:p>
            <a:endParaRPr lang="fr-FR" dirty="0"/>
          </a:p>
          <a:p>
            <a:r>
              <a:rPr lang="fr-FR" dirty="0" smtClean="0"/>
              <a:t>-  </a:t>
            </a:r>
            <a:r>
              <a:rPr lang="fr-FR" u="sng" dirty="0" smtClean="0"/>
              <a:t>Nouveau cadre d’exploitation </a:t>
            </a:r>
            <a:r>
              <a:rPr lang="fr-FR" dirty="0" smtClean="0"/>
              <a:t>: </a:t>
            </a:r>
          </a:p>
          <a:p>
            <a:pPr marL="0" indent="0">
              <a:buNone/>
            </a:pPr>
            <a:r>
              <a:rPr lang="fr-FR" dirty="0"/>
              <a:t>	</a:t>
            </a:r>
            <a:r>
              <a:rPr lang="fr-FR" dirty="0" smtClean="0"/>
              <a:t>- </a:t>
            </a:r>
            <a:r>
              <a:rPr lang="fr-FR" b="1" dirty="0" smtClean="0"/>
              <a:t>déclaratif</a:t>
            </a:r>
          </a:p>
          <a:p>
            <a:pPr marL="0" indent="0">
              <a:buNone/>
            </a:pPr>
            <a:r>
              <a:rPr lang="fr-FR" dirty="0"/>
              <a:t>	</a:t>
            </a:r>
            <a:r>
              <a:rPr lang="fr-FR" dirty="0" smtClean="0"/>
              <a:t>- </a:t>
            </a:r>
            <a:r>
              <a:rPr lang="fr-FR" b="1" dirty="0" smtClean="0"/>
              <a:t>Système de Gestion de la Sécurité</a:t>
            </a:r>
            <a:endParaRPr lang="fr-FR" b="1"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114</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1557020" cy="579120"/>
          </a:xfrm>
          <a:prstGeom prst="rect">
            <a:avLst/>
          </a:prstGeom>
          <a:solidFill>
            <a:srgbClr val="FFFFFF"/>
          </a:solidFill>
          <a:ln>
            <a:noFill/>
          </a:ln>
        </p:spPr>
      </p:pic>
    </p:spTree>
    <p:extLst>
      <p:ext uri="{BB962C8B-B14F-4D97-AF65-F5344CB8AC3E}">
        <p14:creationId xmlns:p14="http://schemas.microsoft.com/office/powerpoint/2010/main" val="218995713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115</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1557020" cy="579120"/>
          </a:xfrm>
          <a:prstGeom prst="rect">
            <a:avLst/>
          </a:prstGeom>
          <a:solidFill>
            <a:srgbClr val="FFFFFF"/>
          </a:solidFill>
          <a:ln>
            <a:noFill/>
          </a:ln>
        </p:spPr>
      </p:pic>
      <p:sp>
        <p:nvSpPr>
          <p:cNvPr id="2" name="Espace réservé du contenu 1"/>
          <p:cNvSpPr>
            <a:spLocks noGrp="1"/>
          </p:cNvSpPr>
          <p:nvPr>
            <p:ph idx="1"/>
          </p:nvPr>
        </p:nvSpPr>
        <p:spPr>
          <a:xfrm>
            <a:off x="457200" y="620688"/>
            <a:ext cx="8229600" cy="5505475"/>
          </a:xfrm>
        </p:spPr>
        <p:txBody>
          <a:bodyPr/>
          <a:lstStyle/>
          <a:p>
            <a:pPr marL="0" indent="0" algn="ctr">
              <a:buNone/>
            </a:pPr>
            <a:r>
              <a:rPr lang="fr-FR" sz="6000" b="1" dirty="0" smtClean="0">
                <a:solidFill>
                  <a:srgbClr val="0070C0"/>
                </a:solidFill>
              </a:rPr>
              <a:t>CRESAG</a:t>
            </a:r>
          </a:p>
          <a:p>
            <a:pPr marL="0" indent="0" algn="ctr">
              <a:buNone/>
            </a:pPr>
            <a:endParaRPr lang="fr-FR" sz="1800" b="1" dirty="0" smtClean="0">
              <a:solidFill>
                <a:srgbClr val="0070C0"/>
              </a:solidFill>
            </a:endParaRPr>
          </a:p>
          <a:p>
            <a:pPr algn="ctr"/>
            <a:r>
              <a:rPr lang="fr-FR" b="1" dirty="0" smtClean="0">
                <a:solidFill>
                  <a:srgbClr val="0070C0"/>
                </a:solidFill>
              </a:rPr>
              <a:t>C</a:t>
            </a:r>
            <a:r>
              <a:rPr lang="fr-FR" dirty="0" smtClean="0"/>
              <a:t>ompte </a:t>
            </a:r>
            <a:r>
              <a:rPr lang="fr-FR" b="1" dirty="0" smtClean="0">
                <a:solidFill>
                  <a:srgbClr val="0070C0"/>
                </a:solidFill>
              </a:rPr>
              <a:t>R</a:t>
            </a:r>
            <a:r>
              <a:rPr lang="fr-FR" dirty="0" smtClean="0"/>
              <a:t>endu d’</a:t>
            </a:r>
            <a:r>
              <a:rPr lang="fr-FR" b="1" dirty="0" smtClean="0">
                <a:solidFill>
                  <a:srgbClr val="0070C0"/>
                </a:solidFill>
              </a:rPr>
              <a:t>É</a:t>
            </a:r>
            <a:r>
              <a:rPr lang="fr-FR" dirty="0" smtClean="0"/>
              <a:t>vénement de </a:t>
            </a:r>
            <a:r>
              <a:rPr lang="fr-FR" b="1" dirty="0" smtClean="0">
                <a:solidFill>
                  <a:srgbClr val="0070C0"/>
                </a:solidFill>
              </a:rPr>
              <a:t>S</a:t>
            </a:r>
            <a:r>
              <a:rPr lang="fr-FR" dirty="0" smtClean="0"/>
              <a:t>écurité </a:t>
            </a:r>
            <a:r>
              <a:rPr lang="fr-FR" b="1" dirty="0" smtClean="0">
                <a:solidFill>
                  <a:srgbClr val="0070C0"/>
                </a:solidFill>
              </a:rPr>
              <a:t>A</a:t>
            </a:r>
            <a:r>
              <a:rPr lang="fr-FR" dirty="0" smtClean="0"/>
              <a:t>viation </a:t>
            </a:r>
            <a:r>
              <a:rPr lang="fr-FR" b="1" dirty="0" smtClean="0">
                <a:solidFill>
                  <a:srgbClr val="0070C0"/>
                </a:solidFill>
              </a:rPr>
              <a:t>G</a:t>
            </a:r>
            <a:r>
              <a:rPr lang="fr-FR" dirty="0" smtClean="0"/>
              <a:t>énérale</a:t>
            </a:r>
          </a:p>
          <a:p>
            <a:endParaRPr lang="fr-FR" dirty="0"/>
          </a:p>
          <a:p>
            <a:pPr>
              <a:buFontTx/>
              <a:buChar char="-"/>
            </a:pPr>
            <a:r>
              <a:rPr lang="fr-FR" b="1" dirty="0" smtClean="0"/>
              <a:t>4</a:t>
            </a:r>
            <a:r>
              <a:rPr lang="fr-FR" dirty="0" smtClean="0"/>
              <a:t> Notifications « ballon » depuis 2015 dont</a:t>
            </a:r>
          </a:p>
          <a:p>
            <a:pPr>
              <a:buFontTx/>
              <a:buChar char="-"/>
            </a:pPr>
            <a:r>
              <a:rPr lang="fr-FR" b="1" dirty="0" smtClean="0"/>
              <a:t>2</a:t>
            </a:r>
            <a:r>
              <a:rPr lang="fr-FR" dirty="0" smtClean="0"/>
              <a:t> accidents</a:t>
            </a:r>
            <a:endParaRPr lang="fr-FR" dirty="0"/>
          </a:p>
        </p:txBody>
      </p:sp>
    </p:spTree>
    <p:extLst>
      <p:ext uri="{BB962C8B-B14F-4D97-AF65-F5344CB8AC3E}">
        <p14:creationId xmlns:p14="http://schemas.microsoft.com/office/powerpoint/2010/main" val="17827738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760640"/>
          </a:xfrm>
        </p:spPr>
        <p:txBody>
          <a:bodyPr/>
          <a:lstStyle/>
          <a:p>
            <a:pPr marL="0" indent="0" algn="ctr">
              <a:buNone/>
            </a:pPr>
            <a:endParaRPr lang="fr-FR" b="1" dirty="0" smtClean="0">
              <a:solidFill>
                <a:srgbClr val="0070C0"/>
              </a:solidFill>
            </a:endParaRPr>
          </a:p>
          <a:p>
            <a:pPr marL="0" indent="0" algn="ctr">
              <a:buNone/>
            </a:pPr>
            <a:endParaRPr lang="fr-FR" b="1" dirty="0">
              <a:solidFill>
                <a:srgbClr val="0070C0"/>
              </a:solidFill>
            </a:endParaRPr>
          </a:p>
          <a:p>
            <a:pPr marL="0" indent="0" algn="ctr">
              <a:buNone/>
            </a:pPr>
            <a:r>
              <a:rPr lang="fr-FR" b="1" dirty="0" smtClean="0">
                <a:solidFill>
                  <a:srgbClr val="0070C0"/>
                </a:solidFill>
              </a:rPr>
              <a:t>NOTIFICATION D’UN ÉVÉNEMENT DE SÉCURITÉ</a:t>
            </a:r>
          </a:p>
          <a:p>
            <a:pPr marL="0" indent="0" algn="ctr">
              <a:buNone/>
            </a:pPr>
            <a:endParaRPr lang="fr-FR" b="1" dirty="0" smtClean="0">
              <a:solidFill>
                <a:srgbClr val="0070C0"/>
              </a:solidFill>
            </a:endParaRPr>
          </a:p>
          <a:p>
            <a:r>
              <a:rPr lang="fr-FR" dirty="0" smtClean="0"/>
              <a:t>	</a:t>
            </a:r>
            <a:r>
              <a:rPr lang="fr-FR" b="1" dirty="0" smtClean="0"/>
              <a:t>ANALYSE</a:t>
            </a:r>
          </a:p>
          <a:p>
            <a:pPr marL="0" indent="0">
              <a:buNone/>
            </a:pPr>
            <a:endParaRPr lang="fr-FR" b="1" dirty="0"/>
          </a:p>
          <a:p>
            <a:r>
              <a:rPr lang="fr-FR" b="1" dirty="0" smtClean="0"/>
              <a:t>	MESURES DE RÉDUCTION DU RISQUE</a:t>
            </a:r>
            <a:endParaRPr lang="fr-FR" b="1"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116</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1557020" cy="579120"/>
          </a:xfrm>
          <a:prstGeom prst="rect">
            <a:avLst/>
          </a:prstGeom>
          <a:solidFill>
            <a:srgbClr val="FFFFFF"/>
          </a:solidFill>
          <a:ln>
            <a:noFill/>
          </a:ln>
        </p:spPr>
      </p:pic>
    </p:spTree>
    <p:extLst>
      <p:ext uri="{BB962C8B-B14F-4D97-AF65-F5344CB8AC3E}">
        <p14:creationId xmlns:p14="http://schemas.microsoft.com/office/powerpoint/2010/main" val="358126379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760640"/>
          </a:xfrm>
        </p:spPr>
        <p:txBody>
          <a:bodyPr/>
          <a:lstStyle/>
          <a:p>
            <a:pPr marL="0" indent="0" algn="ctr">
              <a:buNone/>
            </a:pPr>
            <a:r>
              <a:rPr lang="fr-FR" sz="4400" b="1" dirty="0" smtClean="0">
                <a:solidFill>
                  <a:srgbClr val="0070C0"/>
                </a:solidFill>
              </a:rPr>
              <a:t>Les principes fondamentaux</a:t>
            </a:r>
          </a:p>
          <a:p>
            <a:pPr marL="0" indent="0">
              <a:buNone/>
            </a:pPr>
            <a:endParaRPr lang="fr-FR" dirty="0"/>
          </a:p>
          <a:p>
            <a:pPr marL="0" indent="0">
              <a:buNone/>
            </a:pPr>
            <a:r>
              <a:rPr lang="fr-FR" dirty="0" smtClean="0"/>
              <a:t>	</a:t>
            </a:r>
            <a:r>
              <a:rPr lang="fr-FR" i="1" dirty="0" smtClean="0"/>
              <a:t>• </a:t>
            </a:r>
            <a:r>
              <a:rPr lang="fr-FR" b="1" i="1" dirty="0" smtClean="0"/>
              <a:t>Confidentialité</a:t>
            </a:r>
          </a:p>
          <a:p>
            <a:pPr marL="0" indent="0">
              <a:buNone/>
            </a:pPr>
            <a:endParaRPr lang="fr-FR" b="1" i="1" dirty="0"/>
          </a:p>
          <a:p>
            <a:pPr marL="0" indent="0">
              <a:buNone/>
            </a:pPr>
            <a:r>
              <a:rPr lang="fr-FR" b="1" i="1" dirty="0" smtClean="0"/>
              <a:t>	• Anonymisation</a:t>
            </a:r>
          </a:p>
          <a:p>
            <a:pPr marL="0" indent="0">
              <a:buNone/>
            </a:pPr>
            <a:endParaRPr lang="fr-FR" b="1" i="1" dirty="0"/>
          </a:p>
          <a:p>
            <a:pPr marL="0" indent="0">
              <a:buNone/>
            </a:pPr>
            <a:r>
              <a:rPr lang="fr-FR" b="1" i="1" dirty="0" smtClean="0"/>
              <a:t>	• Protection des sources</a:t>
            </a:r>
          </a:p>
          <a:p>
            <a:pPr marL="0" indent="0">
              <a:buNone/>
            </a:pPr>
            <a:endParaRPr lang="fr-FR" dirty="0"/>
          </a:p>
          <a:p>
            <a:pPr marL="0" indent="0">
              <a:buNone/>
            </a:pPr>
            <a:r>
              <a:rPr lang="fr-FR" dirty="0" smtClean="0"/>
              <a:t>			</a:t>
            </a:r>
            <a:r>
              <a:rPr lang="fr-FR" dirty="0" smtClean="0">
                <a:solidFill>
                  <a:srgbClr val="0070C0"/>
                </a:solidFill>
              </a:rPr>
              <a:t>LA CULTURE JUSTE</a:t>
            </a:r>
            <a:endParaRPr lang="fr-FR"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117</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1557020" cy="579120"/>
          </a:xfrm>
          <a:prstGeom prst="rect">
            <a:avLst/>
          </a:prstGeom>
          <a:solidFill>
            <a:srgbClr val="FFFFFF"/>
          </a:solidFill>
          <a:ln>
            <a:noFill/>
          </a:ln>
        </p:spPr>
      </p:pic>
    </p:spTree>
    <p:extLst>
      <p:ext uri="{BB962C8B-B14F-4D97-AF65-F5344CB8AC3E}">
        <p14:creationId xmlns:p14="http://schemas.microsoft.com/office/powerpoint/2010/main" val="18020587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760640"/>
          </a:xfrm>
        </p:spPr>
        <p:txBody>
          <a:bodyPr>
            <a:normAutofit lnSpcReduction="10000"/>
          </a:bodyPr>
          <a:lstStyle/>
          <a:p>
            <a:pPr marL="0" indent="0" algn="ctr">
              <a:buNone/>
            </a:pPr>
            <a:r>
              <a:rPr lang="fr-FR" sz="4800" b="1" dirty="0" smtClean="0">
                <a:solidFill>
                  <a:srgbClr val="0070C0"/>
                </a:solidFill>
              </a:rPr>
              <a:t>EXPLOITATION</a:t>
            </a:r>
          </a:p>
          <a:p>
            <a:endParaRPr lang="fr-FR" dirty="0"/>
          </a:p>
          <a:p>
            <a:r>
              <a:rPr lang="fr-FR" b="1" dirty="0" smtClean="0"/>
              <a:t>EXPLOITATION LOCALE</a:t>
            </a:r>
          </a:p>
          <a:p>
            <a:endParaRPr lang="fr-FR" dirty="0" smtClean="0"/>
          </a:p>
          <a:p>
            <a:r>
              <a:rPr lang="fr-FR" b="1" dirty="0" smtClean="0"/>
              <a:t>EXPLOITATION MUTUALISÉE</a:t>
            </a:r>
          </a:p>
          <a:p>
            <a:endParaRPr lang="fr-FR" dirty="0" smtClean="0"/>
          </a:p>
          <a:p>
            <a:r>
              <a:rPr lang="fr-FR" b="1" dirty="0" smtClean="0"/>
              <a:t>EXPLOITATION STATISTIQUE</a:t>
            </a:r>
          </a:p>
          <a:p>
            <a:pPr marL="0" indent="0">
              <a:buNone/>
            </a:pPr>
            <a:endParaRPr lang="fr-FR" dirty="0" smtClean="0"/>
          </a:p>
          <a:p>
            <a:r>
              <a:rPr lang="fr-FR" dirty="0" smtClean="0">
                <a:solidFill>
                  <a:srgbClr val="0070C0"/>
                </a:solidFill>
              </a:rPr>
              <a:t>Partage de l’expérience et des informations de sécurité</a:t>
            </a:r>
            <a:endParaRPr lang="fr-FR"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118</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1557020" cy="579120"/>
          </a:xfrm>
          <a:prstGeom prst="rect">
            <a:avLst/>
          </a:prstGeom>
          <a:solidFill>
            <a:srgbClr val="FFFFFF"/>
          </a:solidFill>
          <a:ln>
            <a:noFill/>
          </a:ln>
        </p:spPr>
      </p:pic>
      <p:sp>
        <p:nvSpPr>
          <p:cNvPr id="2" name="Flèche vers le haut 1"/>
          <p:cNvSpPr/>
          <p:nvPr/>
        </p:nvSpPr>
        <p:spPr>
          <a:xfrm flipV="1">
            <a:off x="7103710" y="2060848"/>
            <a:ext cx="276602" cy="28803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haut 7"/>
          <p:cNvSpPr/>
          <p:nvPr/>
        </p:nvSpPr>
        <p:spPr>
          <a:xfrm rot="5400000">
            <a:off x="6498214" y="1790818"/>
            <a:ext cx="252028" cy="792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haut 8"/>
          <p:cNvSpPr/>
          <p:nvPr/>
        </p:nvSpPr>
        <p:spPr>
          <a:xfrm rot="5400000">
            <a:off x="6498214" y="2870938"/>
            <a:ext cx="252028" cy="792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haut 9"/>
          <p:cNvSpPr/>
          <p:nvPr/>
        </p:nvSpPr>
        <p:spPr>
          <a:xfrm rot="5400000">
            <a:off x="6498214" y="3879050"/>
            <a:ext cx="252028" cy="792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856928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119</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1557020" cy="579120"/>
          </a:xfrm>
          <a:prstGeom prst="rect">
            <a:avLst/>
          </a:prstGeom>
          <a:solidFill>
            <a:srgbClr val="FFFFFF"/>
          </a:solidFill>
          <a:ln>
            <a:noFill/>
          </a:ln>
        </p:spPr>
      </p:pic>
      <p:sp>
        <p:nvSpPr>
          <p:cNvPr id="2" name="Espace réservé du contenu 1"/>
          <p:cNvSpPr>
            <a:spLocks noGrp="1"/>
          </p:cNvSpPr>
          <p:nvPr>
            <p:ph idx="1"/>
          </p:nvPr>
        </p:nvSpPr>
        <p:spPr>
          <a:xfrm>
            <a:off x="107504" y="478200"/>
            <a:ext cx="8928992" cy="5903128"/>
          </a:xfrm>
        </p:spPr>
        <p:txBody>
          <a:bodyPr>
            <a:normAutofit fontScale="70000" lnSpcReduction="20000"/>
          </a:bodyPr>
          <a:lstStyle/>
          <a:p>
            <a:pPr marL="0" indent="0" algn="ctr">
              <a:buNone/>
            </a:pPr>
            <a:r>
              <a:rPr lang="fr-FR" sz="5100" b="1" dirty="0" smtClean="0">
                <a:solidFill>
                  <a:srgbClr val="0070C0"/>
                </a:solidFill>
              </a:rPr>
              <a:t>LIENS</a:t>
            </a:r>
          </a:p>
          <a:p>
            <a:pPr marL="0" indent="0" algn="ctr">
              <a:buNone/>
            </a:pPr>
            <a:endParaRPr lang="fr-FR" sz="1100" b="1" dirty="0" smtClean="0">
              <a:solidFill>
                <a:srgbClr val="0070C0"/>
              </a:solidFill>
            </a:endParaRPr>
          </a:p>
          <a:p>
            <a:r>
              <a:rPr lang="fr-FR" dirty="0" smtClean="0"/>
              <a:t>Dernière version consolidée du </a:t>
            </a:r>
            <a:r>
              <a:rPr lang="fr-FR" b="1" dirty="0" smtClean="0"/>
              <a:t>règlement (UE) </a:t>
            </a:r>
            <a:r>
              <a:rPr lang="fr-FR" sz="3400" b="1" dirty="0" smtClean="0"/>
              <a:t>n°2018/1139 :</a:t>
            </a:r>
          </a:p>
          <a:p>
            <a:pPr marL="0" indent="0">
              <a:buNone/>
            </a:pPr>
            <a:r>
              <a:rPr lang="fr-FR" sz="2600" dirty="0" smtClean="0">
                <a:solidFill>
                  <a:srgbClr val="0070C0"/>
                </a:solidFill>
              </a:rPr>
              <a:t>https://eur-lex.europa.eu/legal-content/FR/TXT/PDF/?uri=CELEX:32018R1139&amp;from=EN</a:t>
            </a:r>
          </a:p>
          <a:p>
            <a:r>
              <a:rPr lang="fr-FR" dirty="0" smtClean="0"/>
              <a:t>Dernière version consolidée du </a:t>
            </a:r>
            <a:r>
              <a:rPr lang="fr-FR" b="1" dirty="0" smtClean="0"/>
              <a:t>Balloon Rule Book </a:t>
            </a:r>
            <a:r>
              <a:rPr lang="fr-FR" dirty="0" smtClean="0"/>
              <a:t>(chapitre I : </a:t>
            </a:r>
            <a:r>
              <a:rPr lang="fr-FR" b="1" dirty="0" smtClean="0"/>
              <a:t>règlement (UE) n°2018/395) :</a:t>
            </a:r>
          </a:p>
          <a:p>
            <a:pPr marL="0" indent="0">
              <a:buNone/>
            </a:pPr>
            <a:r>
              <a:rPr lang="fr-FR" sz="2900" dirty="0" smtClean="0">
                <a:solidFill>
                  <a:srgbClr val="0070C0"/>
                </a:solidFill>
              </a:rPr>
              <a:t>https://www.easa.europa.eu/sites/default/files/dfu/Balloon%20Rule%20Book.pdf</a:t>
            </a:r>
          </a:p>
          <a:p>
            <a:r>
              <a:rPr lang="fr-FR" dirty="0" smtClean="0"/>
              <a:t>Dernière version française du </a:t>
            </a:r>
            <a:r>
              <a:rPr lang="fr-FR" b="1" dirty="0" smtClean="0"/>
              <a:t>règlement (UE) n°2018/395 </a:t>
            </a:r>
            <a:r>
              <a:rPr lang="fr-FR" dirty="0" smtClean="0"/>
              <a:t>(sans AMC/GM) :</a:t>
            </a:r>
          </a:p>
          <a:p>
            <a:pPr marL="0" indent="0">
              <a:buNone/>
            </a:pPr>
            <a:r>
              <a:rPr lang="fr-FR" sz="2600" dirty="0" smtClean="0">
                <a:solidFill>
                  <a:srgbClr val="0070C0"/>
                </a:solidFill>
              </a:rPr>
              <a:t>https://eur-lex.europa.eu/legal-content/FR/TXT/PDF/?uri=CELEX:32018R0395&amp;from=FR</a:t>
            </a:r>
          </a:p>
          <a:p>
            <a:r>
              <a:rPr lang="fr-FR" b="1" dirty="0" smtClean="0"/>
              <a:t>Arrêté du 22 mai 2018</a:t>
            </a:r>
            <a:r>
              <a:rPr lang="fr-FR" dirty="0" smtClean="0"/>
              <a:t> relatif à l’application du règlement (UE) n°2018/395 :</a:t>
            </a:r>
          </a:p>
          <a:p>
            <a:pPr marL="0" indent="0">
              <a:buNone/>
            </a:pPr>
            <a:r>
              <a:rPr lang="fr-FR" sz="2900" dirty="0" smtClean="0">
                <a:solidFill>
                  <a:srgbClr val="0070C0"/>
                </a:solidFill>
              </a:rPr>
              <a:t>https://www.legifrance.gouv.fr/eli/arrete/2018/5/22/TRAA1811438A/jo/texte</a:t>
            </a:r>
          </a:p>
          <a:p>
            <a:r>
              <a:rPr lang="fr-FR" b="1" dirty="0" smtClean="0"/>
              <a:t>Guides DSAC </a:t>
            </a:r>
            <a:r>
              <a:rPr lang="fr-FR" dirty="0" smtClean="0"/>
              <a:t>:</a:t>
            </a:r>
          </a:p>
          <a:p>
            <a:pPr marL="0" indent="0">
              <a:buNone/>
            </a:pPr>
            <a:r>
              <a:rPr lang="fr-FR" sz="2900" dirty="0" smtClean="0">
                <a:solidFill>
                  <a:srgbClr val="0070C0"/>
                </a:solidFill>
              </a:rPr>
              <a:t>https://www.ecologique-solidaire.gouv.fr/guides-exploitants-daeronefs</a:t>
            </a:r>
          </a:p>
          <a:p>
            <a:r>
              <a:rPr lang="fr-FR" dirty="0" smtClean="0"/>
              <a:t>Veille documentaire sur le site du ministère :</a:t>
            </a:r>
          </a:p>
          <a:p>
            <a:pPr marL="0" indent="0">
              <a:buNone/>
            </a:pPr>
            <a:r>
              <a:rPr lang="fr-FR" sz="2900" dirty="0" smtClean="0">
                <a:solidFill>
                  <a:srgbClr val="0070C0"/>
                </a:solidFill>
              </a:rPr>
              <a:t>http://veilledoc.dsac.fr/</a:t>
            </a:r>
          </a:p>
          <a:p>
            <a:r>
              <a:rPr lang="fr-FR" dirty="0" smtClean="0"/>
              <a:t> </a:t>
            </a:r>
            <a:r>
              <a:rPr lang="fr-FR" b="1" dirty="0" smtClean="0"/>
              <a:t>Questions</a:t>
            </a:r>
            <a:r>
              <a:rPr lang="fr-FR" dirty="0" smtClean="0"/>
              <a:t> : </a:t>
            </a:r>
            <a:r>
              <a:rPr lang="fr-FR" sz="2900" dirty="0" smtClean="0">
                <a:solidFill>
                  <a:srgbClr val="0070C0"/>
                </a:solidFill>
              </a:rPr>
              <a:t>dsac-trans-irops-bf@aviation-civile.gouv.fr</a:t>
            </a:r>
            <a:endParaRPr lang="fr-FR" sz="2900" dirty="0">
              <a:solidFill>
                <a:srgbClr val="0070C0"/>
              </a:solidFill>
            </a:endParaRPr>
          </a:p>
        </p:txBody>
      </p:sp>
    </p:spTree>
    <p:extLst>
      <p:ext uri="{BB962C8B-B14F-4D97-AF65-F5344CB8AC3E}">
        <p14:creationId xmlns:p14="http://schemas.microsoft.com/office/powerpoint/2010/main" val="2700754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616624"/>
          </a:xfrm>
        </p:spPr>
        <p:txBody>
          <a:bodyPr>
            <a:normAutofit fontScale="92500" lnSpcReduction="20000"/>
          </a:bodyPr>
          <a:lstStyle/>
          <a:p>
            <a:r>
              <a:rPr lang="fr-FR" dirty="0" smtClean="0"/>
              <a:t>L’</a:t>
            </a:r>
            <a:r>
              <a:rPr lang="fr-FR" b="1" dirty="0" smtClean="0">
                <a:solidFill>
                  <a:srgbClr val="00B0F0"/>
                </a:solidFill>
              </a:rPr>
              <a:t>A</a:t>
            </a:r>
            <a:r>
              <a:rPr lang="fr-FR" dirty="0" smtClean="0"/>
              <a:t>gence </a:t>
            </a:r>
            <a:r>
              <a:rPr lang="fr-FR" b="1" dirty="0" smtClean="0">
                <a:solidFill>
                  <a:srgbClr val="00B0F0"/>
                </a:solidFill>
              </a:rPr>
              <a:t>E</a:t>
            </a:r>
            <a:r>
              <a:rPr lang="fr-FR" dirty="0" smtClean="0"/>
              <a:t>uropéenne de la </a:t>
            </a:r>
            <a:r>
              <a:rPr lang="fr-FR" b="1" dirty="0" smtClean="0">
                <a:solidFill>
                  <a:srgbClr val="00B0F0"/>
                </a:solidFill>
              </a:rPr>
              <a:t>S</a:t>
            </a:r>
            <a:r>
              <a:rPr lang="fr-FR" dirty="0" smtClean="0"/>
              <a:t>écurité </a:t>
            </a:r>
            <a:r>
              <a:rPr lang="fr-FR" b="1" dirty="0" smtClean="0">
                <a:solidFill>
                  <a:srgbClr val="00B0F0"/>
                </a:solidFill>
              </a:rPr>
              <a:t>A</a:t>
            </a:r>
            <a:r>
              <a:rPr lang="fr-FR" dirty="0" smtClean="0"/>
              <a:t>éronautique est compétente pour règlementer dans les domaines de la navigabilité, des opérations, des licences, de l’ATM/ANS et des aérodromes. </a:t>
            </a:r>
          </a:p>
          <a:p>
            <a:r>
              <a:rPr lang="fr-FR" u="sng" dirty="0" smtClean="0"/>
              <a:t>Les règlementations nationales </a:t>
            </a:r>
            <a:r>
              <a:rPr lang="fr-FR" dirty="0" smtClean="0"/>
              <a:t>continuent à s’appliquer jusqu’à la mise en application de la règlementation européenne.</a:t>
            </a:r>
          </a:p>
          <a:p>
            <a:r>
              <a:rPr lang="fr-FR" dirty="0" smtClean="0"/>
              <a:t>La mise en œuvre de la règlementation AESA est répartie entre AESA et autorités nationales des États membres. </a:t>
            </a:r>
            <a:r>
              <a:rPr lang="fr-FR" u="sng" dirty="0" smtClean="0"/>
              <a:t>Dans le domaine des opérations aériennes, la responsabilité revient aux autorités nationales.</a:t>
            </a:r>
            <a:endParaRPr lang="fr-FR" u="sng" dirty="0"/>
          </a:p>
        </p:txBody>
      </p:sp>
      <p:sp>
        <p:nvSpPr>
          <p:cNvPr id="4" name="Espace réservé du pied de page 3"/>
          <p:cNvSpPr>
            <a:spLocks noGrp="1"/>
          </p:cNvSpPr>
          <p:nvPr>
            <p:ph type="ftr" sz="quarter" idx="11"/>
          </p:nvPr>
        </p:nvSpPr>
        <p:spPr/>
        <p:txBody>
          <a:bodyPr/>
          <a:lstStyle/>
          <a:p>
            <a:r>
              <a:rPr lang="fr-FR" dirty="0" smtClean="0"/>
              <a:t>Séminaire Exploitants BALLONS</a:t>
            </a:r>
            <a:endParaRPr lang="fr-FR" dirty="0"/>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12</a:t>
            </a:fld>
            <a:endParaRPr lang="fr-FR" dirty="0"/>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407047637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11776"/>
            <a:ext cx="8229600" cy="5685576"/>
          </a:xfrm>
        </p:spPr>
        <p:txBody>
          <a:bodyPr/>
          <a:lstStyle/>
          <a:p>
            <a:pPr marL="0" indent="0" algn="ctr">
              <a:buNone/>
            </a:pPr>
            <a:r>
              <a:rPr lang="fr-FR" b="1" i="1" dirty="0" smtClean="0">
                <a:solidFill>
                  <a:srgbClr val="FFC000"/>
                </a:solidFill>
              </a:rPr>
              <a:t>Questions diverses des </a:t>
            </a:r>
            <a:r>
              <a:rPr lang="fr-FR" b="1" i="1" dirty="0">
                <a:solidFill>
                  <a:srgbClr val="FFC000"/>
                </a:solidFill>
              </a:rPr>
              <a:t>auditeurs </a:t>
            </a:r>
            <a:r>
              <a:rPr lang="fr-FR" b="1" i="1" dirty="0" smtClean="0">
                <a:solidFill>
                  <a:srgbClr val="FFC000"/>
                </a:solidFill>
              </a:rPr>
              <a:t>…</a:t>
            </a:r>
          </a:p>
          <a:p>
            <a:pPr marL="0" indent="0">
              <a:buNone/>
            </a:pPr>
            <a:endParaRPr lang="fr-FR" dirty="0"/>
          </a:p>
          <a:p>
            <a:r>
              <a:rPr lang="fr-FR" i="1" dirty="0">
                <a:solidFill>
                  <a:srgbClr val="0070C0"/>
                </a:solidFill>
              </a:rPr>
              <a:t>La DGAC répond : « veut-on échapper par toutes ces questions à la règle standard ? </a:t>
            </a:r>
            <a:r>
              <a:rPr lang="fr-FR" i="1" dirty="0" smtClean="0">
                <a:solidFill>
                  <a:srgbClr val="0070C0"/>
                </a:solidFill>
              </a:rPr>
              <a:t>»</a:t>
            </a:r>
          </a:p>
          <a:p>
            <a:pPr marL="0" indent="0">
              <a:buNone/>
            </a:pPr>
            <a:endParaRPr lang="fr-FR" dirty="0">
              <a:solidFill>
                <a:srgbClr val="0070C0"/>
              </a:solidFill>
            </a:endParaRPr>
          </a:p>
          <a:p>
            <a:r>
              <a:rPr lang="fr-FR" i="1" dirty="0">
                <a:solidFill>
                  <a:srgbClr val="0070C0"/>
                </a:solidFill>
              </a:rPr>
              <a:t>La DGAC propose </a:t>
            </a:r>
            <a:r>
              <a:rPr lang="fr-FR" i="1" dirty="0" smtClean="0">
                <a:solidFill>
                  <a:srgbClr val="0070C0"/>
                </a:solidFill>
              </a:rPr>
              <a:t>:</a:t>
            </a:r>
          </a:p>
          <a:p>
            <a:pPr>
              <a:buFontTx/>
              <a:buChar char="-"/>
            </a:pPr>
            <a:r>
              <a:rPr lang="fr-FR" i="1" dirty="0" smtClean="0">
                <a:solidFill>
                  <a:srgbClr val="0070C0"/>
                </a:solidFill>
              </a:rPr>
              <a:t>de </a:t>
            </a:r>
            <a:r>
              <a:rPr lang="fr-FR" i="1" dirty="0">
                <a:solidFill>
                  <a:srgbClr val="0070C0"/>
                </a:solidFill>
              </a:rPr>
              <a:t>faire créer un groupe de travail (</a:t>
            </a:r>
            <a:r>
              <a:rPr lang="fr-FR" i="1" dirty="0" smtClean="0">
                <a:solidFill>
                  <a:srgbClr val="0070C0"/>
                </a:solidFill>
              </a:rPr>
              <a:t>FFAé ?),</a:t>
            </a:r>
          </a:p>
          <a:p>
            <a:pPr>
              <a:buFontTx/>
              <a:buChar char="-"/>
            </a:pPr>
            <a:r>
              <a:rPr lang="fr-FR" i="1" dirty="0" smtClean="0">
                <a:solidFill>
                  <a:srgbClr val="0070C0"/>
                </a:solidFill>
              </a:rPr>
              <a:t>qu’on fasse remonter </a:t>
            </a:r>
            <a:r>
              <a:rPr lang="fr-FR" i="1" dirty="0">
                <a:solidFill>
                  <a:srgbClr val="0070C0"/>
                </a:solidFill>
              </a:rPr>
              <a:t>les questions à la DGAC)</a:t>
            </a:r>
            <a:endParaRPr lang="fr-FR" dirty="0">
              <a:solidFill>
                <a:srgbClr val="0070C0"/>
              </a:solidFill>
            </a:endParaRPr>
          </a:p>
          <a:p>
            <a:pPr marL="0" indent="0">
              <a:buNone/>
            </a:pPr>
            <a:endParaRPr lang="fr-FR" dirty="0"/>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
        <p:nvSpPr>
          <p:cNvPr id="5" name="Espace réservé du pied de page 4"/>
          <p:cNvSpPr>
            <a:spLocks noGrp="1"/>
          </p:cNvSpPr>
          <p:nvPr>
            <p:ph type="ftr" sz="quarter" idx="11"/>
          </p:nvPr>
        </p:nvSpPr>
        <p:spPr/>
        <p:txBody>
          <a:bodyPr/>
          <a:lstStyle/>
          <a:p>
            <a:r>
              <a:rPr lang="fr-FR" smtClean="0"/>
              <a:t>Séminaire Exploitants BALLONS</a:t>
            </a:r>
            <a:endParaRPr lang="fr-FR" dirty="0"/>
          </a:p>
        </p:txBody>
      </p:sp>
      <p:sp>
        <p:nvSpPr>
          <p:cNvPr id="6" name="Espace réservé du numéro de diapositive 5"/>
          <p:cNvSpPr>
            <a:spLocks noGrp="1"/>
          </p:cNvSpPr>
          <p:nvPr>
            <p:ph type="sldNum" sz="quarter" idx="12"/>
          </p:nvPr>
        </p:nvSpPr>
        <p:spPr/>
        <p:txBody>
          <a:bodyPr/>
          <a:lstStyle/>
          <a:p>
            <a:fld id="{F26F90D4-9DFE-4F52-B39C-AB8D558701F9}" type="slidenum">
              <a:rPr lang="fr-FR" smtClean="0"/>
              <a:t>120</a:t>
            </a:fld>
            <a:endParaRPr lang="fr-FR"/>
          </a:p>
        </p:txBody>
      </p:sp>
    </p:spTree>
    <p:extLst>
      <p:ext uri="{BB962C8B-B14F-4D97-AF65-F5344CB8AC3E}">
        <p14:creationId xmlns:p14="http://schemas.microsoft.com/office/powerpoint/2010/main" val="133779020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11776"/>
            <a:ext cx="8229600" cy="5541560"/>
          </a:xfrm>
        </p:spPr>
        <p:txBody>
          <a:bodyPr>
            <a:normAutofit fontScale="92500" lnSpcReduction="20000"/>
          </a:bodyPr>
          <a:lstStyle/>
          <a:p>
            <a:pPr marL="0" indent="0" algn="ctr">
              <a:buNone/>
            </a:pPr>
            <a:r>
              <a:rPr lang="fr-FR" b="1" i="1" dirty="0" smtClean="0">
                <a:solidFill>
                  <a:srgbClr val="FFC000"/>
                </a:solidFill>
              </a:rPr>
              <a:t>Questions diverses des auditeurs …</a:t>
            </a:r>
          </a:p>
          <a:p>
            <a:pPr marL="0" indent="0" algn="ctr">
              <a:buNone/>
            </a:pPr>
            <a:r>
              <a:rPr lang="fr-FR" b="1" i="1" dirty="0" smtClean="0">
                <a:solidFill>
                  <a:srgbClr val="FFC000"/>
                </a:solidFill>
              </a:rPr>
              <a:t>coût </a:t>
            </a:r>
            <a:r>
              <a:rPr lang="fr-FR" b="1" i="1" dirty="0">
                <a:solidFill>
                  <a:srgbClr val="FFC000"/>
                </a:solidFill>
              </a:rPr>
              <a:t>/ sanctions / fisc</a:t>
            </a:r>
            <a:endParaRPr lang="fr-FR" b="1" dirty="0">
              <a:solidFill>
                <a:srgbClr val="FFC000"/>
              </a:solidFill>
            </a:endParaRPr>
          </a:p>
          <a:p>
            <a:r>
              <a:rPr lang="fr-FR" i="1" u="sng" dirty="0">
                <a:solidFill>
                  <a:srgbClr val="0070C0"/>
                </a:solidFill>
              </a:rPr>
              <a:t>Réponses DGAC</a:t>
            </a:r>
            <a:r>
              <a:rPr lang="fr-FR" i="1" dirty="0">
                <a:solidFill>
                  <a:srgbClr val="0070C0"/>
                </a:solidFill>
              </a:rPr>
              <a:t> :</a:t>
            </a:r>
            <a:endParaRPr lang="fr-FR" dirty="0">
              <a:solidFill>
                <a:srgbClr val="0070C0"/>
              </a:solidFill>
            </a:endParaRPr>
          </a:p>
          <a:p>
            <a:pPr lvl="0"/>
            <a:r>
              <a:rPr lang="fr-FR" i="1" dirty="0">
                <a:solidFill>
                  <a:srgbClr val="0070C0"/>
                </a:solidFill>
              </a:rPr>
              <a:t>Le domaine DSAC est différent, indépendant du monde fiscal</a:t>
            </a:r>
            <a:endParaRPr lang="fr-FR" dirty="0">
              <a:solidFill>
                <a:srgbClr val="0070C0"/>
              </a:solidFill>
            </a:endParaRPr>
          </a:p>
          <a:p>
            <a:pPr lvl="0"/>
            <a:r>
              <a:rPr lang="fr-FR" i="1" dirty="0">
                <a:solidFill>
                  <a:srgbClr val="0070C0"/>
                </a:solidFill>
              </a:rPr>
              <a:t>Les services fiscaux peuvent très bien consulter les listes des exploitants de TPA sur le site DGAC</a:t>
            </a:r>
            <a:endParaRPr lang="fr-FR" dirty="0">
              <a:solidFill>
                <a:srgbClr val="0070C0"/>
              </a:solidFill>
            </a:endParaRPr>
          </a:p>
          <a:p>
            <a:pPr lvl="0"/>
            <a:r>
              <a:rPr lang="fr-FR" i="1" dirty="0">
                <a:solidFill>
                  <a:srgbClr val="0070C0"/>
                </a:solidFill>
              </a:rPr>
              <a:t>Les audits sont payants pour l’aviation commerciale (gros avions), pas de projet d’audit payant pour les ballons (!)</a:t>
            </a:r>
            <a:endParaRPr lang="fr-FR" dirty="0">
              <a:solidFill>
                <a:srgbClr val="0070C0"/>
              </a:solidFill>
            </a:endParaRPr>
          </a:p>
          <a:p>
            <a:pPr lvl="0"/>
            <a:r>
              <a:rPr lang="fr-FR" i="1" dirty="0">
                <a:solidFill>
                  <a:srgbClr val="0070C0"/>
                </a:solidFill>
              </a:rPr>
              <a:t>Notre objectif, c’est la sécurité. Un assureur, avocat peut aller chercher la responsabilité, le dysfonctionnement.</a:t>
            </a:r>
            <a:endParaRPr lang="fr-FR" dirty="0">
              <a:solidFill>
                <a:srgbClr val="0070C0"/>
              </a:solidFill>
            </a:endParaRPr>
          </a:p>
          <a:p>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121</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147152261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11776"/>
            <a:ext cx="8229600" cy="5469552"/>
          </a:xfrm>
        </p:spPr>
        <p:txBody>
          <a:bodyPr>
            <a:normAutofit fontScale="92500" lnSpcReduction="20000"/>
          </a:bodyPr>
          <a:lstStyle/>
          <a:p>
            <a:pPr marL="0" indent="0" algn="ctr">
              <a:buNone/>
            </a:pPr>
            <a:r>
              <a:rPr lang="fr-FR" b="1" i="1" dirty="0" smtClean="0">
                <a:solidFill>
                  <a:srgbClr val="FFC000"/>
                </a:solidFill>
              </a:rPr>
              <a:t>Questions diverses des auditeurs …</a:t>
            </a:r>
          </a:p>
          <a:p>
            <a:pPr marL="0" indent="0" algn="ctr">
              <a:buNone/>
            </a:pPr>
            <a:r>
              <a:rPr lang="fr-FR" b="1" dirty="0">
                <a:solidFill>
                  <a:srgbClr val="FFC000"/>
                </a:solidFill>
              </a:rPr>
              <a:t>s</a:t>
            </a:r>
            <a:r>
              <a:rPr lang="fr-FR" b="1" dirty="0" smtClean="0">
                <a:solidFill>
                  <a:srgbClr val="FFC000"/>
                </a:solidFill>
              </a:rPr>
              <a:t>ur la gestion interne</a:t>
            </a:r>
            <a:endParaRPr lang="fr-FR" b="1" dirty="0">
              <a:solidFill>
                <a:srgbClr val="FFC000"/>
              </a:solidFill>
            </a:endParaRPr>
          </a:p>
          <a:p>
            <a:r>
              <a:rPr lang="fr-FR" i="1" u="sng" dirty="0">
                <a:solidFill>
                  <a:srgbClr val="0070C0"/>
                </a:solidFill>
              </a:rPr>
              <a:t>La DGAC met à disposition la liste des événements</a:t>
            </a:r>
            <a:r>
              <a:rPr lang="fr-FR" i="1" dirty="0">
                <a:solidFill>
                  <a:srgbClr val="0070C0"/>
                </a:solidFill>
              </a:rPr>
              <a:t>, les barrières de prévention, les barrières de </a:t>
            </a:r>
            <a:r>
              <a:rPr lang="fr-FR" i="1" dirty="0" smtClean="0">
                <a:solidFill>
                  <a:srgbClr val="0070C0"/>
                </a:solidFill>
              </a:rPr>
              <a:t>récupération.</a:t>
            </a:r>
            <a:endParaRPr lang="fr-FR" dirty="0">
              <a:solidFill>
                <a:srgbClr val="0070C0"/>
              </a:solidFill>
            </a:endParaRPr>
          </a:p>
          <a:p>
            <a:r>
              <a:rPr lang="fr-FR" i="1" u="sng" dirty="0">
                <a:solidFill>
                  <a:srgbClr val="FFC000"/>
                </a:solidFill>
              </a:rPr>
              <a:t>Où ? Quand ?</a:t>
            </a:r>
            <a:r>
              <a:rPr lang="fr-FR" i="1" dirty="0">
                <a:solidFill>
                  <a:srgbClr val="FFC000"/>
                </a:solidFill>
              </a:rPr>
              <a:t> </a:t>
            </a:r>
            <a:r>
              <a:rPr lang="fr-FR" i="1" dirty="0">
                <a:solidFill>
                  <a:srgbClr val="0070C0"/>
                </a:solidFill>
              </a:rPr>
              <a:t>(dans la chronologie de la checklist) doit commencer la liste des risques ?</a:t>
            </a:r>
            <a:endParaRPr lang="fr-FR" dirty="0">
              <a:solidFill>
                <a:srgbClr val="0070C0"/>
              </a:solidFill>
            </a:endParaRPr>
          </a:p>
          <a:p>
            <a:r>
              <a:rPr lang="fr-FR" i="1" dirty="0">
                <a:solidFill>
                  <a:srgbClr val="0070C0"/>
                </a:solidFill>
              </a:rPr>
              <a:t>DGAC : là où vous estimez que le danger commence.</a:t>
            </a:r>
            <a:endParaRPr lang="fr-FR" dirty="0">
              <a:solidFill>
                <a:srgbClr val="0070C0"/>
              </a:solidFill>
            </a:endParaRPr>
          </a:p>
          <a:p>
            <a:r>
              <a:rPr lang="fr-FR" i="1" u="sng" dirty="0">
                <a:solidFill>
                  <a:srgbClr val="FFC000"/>
                </a:solidFill>
              </a:rPr>
              <a:t>Niveau de compétence des RD</a:t>
            </a:r>
            <a:r>
              <a:rPr lang="fr-FR" i="1" dirty="0">
                <a:solidFill>
                  <a:srgbClr val="FFC000"/>
                </a:solidFill>
              </a:rPr>
              <a:t> </a:t>
            </a:r>
            <a:r>
              <a:rPr lang="fr-FR" i="1" dirty="0">
                <a:solidFill>
                  <a:srgbClr val="0070C0"/>
                </a:solidFill>
              </a:rPr>
              <a:t>(ex : responsable déclaré pour auditer) </a:t>
            </a:r>
            <a:r>
              <a:rPr lang="fr-FR" i="1" dirty="0" smtClean="0">
                <a:solidFill>
                  <a:srgbClr val="0070C0"/>
                </a:solidFill>
              </a:rPr>
              <a:t>		?</a:t>
            </a:r>
            <a:r>
              <a:rPr lang="fr-FR" i="1" dirty="0">
                <a:solidFill>
                  <a:srgbClr val="0070C0"/>
                </a:solidFill>
              </a:rPr>
              <a:t> ???</a:t>
            </a:r>
            <a:endParaRPr lang="fr-FR" dirty="0">
              <a:solidFill>
                <a:srgbClr val="0070C0"/>
              </a:solidFill>
            </a:endParaRPr>
          </a:p>
          <a:p>
            <a:r>
              <a:rPr lang="fr-FR" i="1" u="sng" dirty="0">
                <a:solidFill>
                  <a:srgbClr val="FFC000"/>
                </a:solidFill>
              </a:rPr>
              <a:t>Faut-il former nous-mêmes</a:t>
            </a:r>
            <a:r>
              <a:rPr lang="fr-FR" i="1" dirty="0">
                <a:solidFill>
                  <a:srgbClr val="FFC000"/>
                </a:solidFill>
              </a:rPr>
              <a:t> le RD </a:t>
            </a:r>
            <a:r>
              <a:rPr lang="fr-FR" i="1" dirty="0">
                <a:solidFill>
                  <a:srgbClr val="0070C0"/>
                </a:solidFill>
              </a:rPr>
              <a:t>pour auditer </a:t>
            </a:r>
            <a:r>
              <a:rPr lang="fr-FR" i="1" dirty="0" smtClean="0">
                <a:solidFill>
                  <a:srgbClr val="0070C0"/>
                </a:solidFill>
              </a:rPr>
              <a:t>						?</a:t>
            </a:r>
            <a:r>
              <a:rPr lang="fr-FR" i="1" dirty="0">
                <a:solidFill>
                  <a:srgbClr val="0070C0"/>
                </a:solidFill>
              </a:rPr>
              <a:t> ???</a:t>
            </a:r>
            <a:endParaRPr lang="fr-FR" dirty="0">
              <a:solidFill>
                <a:srgbClr val="0070C0"/>
              </a:solidFill>
            </a:endParaRPr>
          </a:p>
          <a:p>
            <a:pPr marL="0" indent="0">
              <a:buNone/>
            </a:pPr>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122</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6273418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6048672"/>
          </a:xfrm>
        </p:spPr>
        <p:txBody>
          <a:bodyPr>
            <a:normAutofit fontScale="85000" lnSpcReduction="20000"/>
          </a:bodyPr>
          <a:lstStyle/>
          <a:p>
            <a:pPr marL="0" indent="0">
              <a:buNone/>
            </a:pPr>
            <a:endParaRPr lang="fr-FR" dirty="0"/>
          </a:p>
          <a:p>
            <a:pPr marL="0" indent="0" algn="ctr">
              <a:buNone/>
            </a:pPr>
            <a:r>
              <a:rPr lang="fr-FR" sz="3800" b="1" i="1" u="sng" dirty="0">
                <a:solidFill>
                  <a:srgbClr val="0070C0"/>
                </a:solidFill>
              </a:rPr>
              <a:t>Plateformes de décollage</a:t>
            </a:r>
            <a:r>
              <a:rPr lang="fr-FR" sz="3800" i="1" dirty="0">
                <a:solidFill>
                  <a:srgbClr val="0070C0"/>
                </a:solidFill>
              </a:rPr>
              <a:t> : </a:t>
            </a:r>
            <a:endParaRPr lang="fr-FR" sz="3800" i="1" dirty="0" smtClean="0">
              <a:solidFill>
                <a:srgbClr val="0070C0"/>
              </a:solidFill>
            </a:endParaRPr>
          </a:p>
          <a:p>
            <a:pPr marL="0" indent="0" algn="ctr">
              <a:buNone/>
            </a:pPr>
            <a:endParaRPr lang="fr-FR" sz="3800" dirty="0">
              <a:solidFill>
                <a:srgbClr val="0070C0"/>
              </a:solidFill>
            </a:endParaRPr>
          </a:p>
          <a:p>
            <a:pPr lvl="0"/>
            <a:r>
              <a:rPr lang="fr-FR" sz="3800" i="1" dirty="0">
                <a:solidFill>
                  <a:srgbClr val="0070C0"/>
                </a:solidFill>
              </a:rPr>
              <a:t>l’arrêté de 1986 reste applicable … difficultés avec certaines DSAC régionales !</a:t>
            </a:r>
            <a:endParaRPr lang="fr-FR" sz="3800" dirty="0">
              <a:solidFill>
                <a:srgbClr val="0070C0"/>
              </a:solidFill>
            </a:endParaRPr>
          </a:p>
          <a:p>
            <a:pPr lvl="0"/>
            <a:r>
              <a:rPr lang="fr-FR" sz="3800" i="1" dirty="0">
                <a:solidFill>
                  <a:srgbClr val="0070C0"/>
                </a:solidFill>
              </a:rPr>
              <a:t>l’arrêté de 2015 sur les manifestations aériennes dit que les captifs (sans passagers) sortent du champ d’une manifestation aérienne. Mais s’il y a emport de passagers pour baptême de l’air, il faut demander une plate-forme selon l’arrêté du 20 février 1986. </a:t>
            </a:r>
            <a:endParaRPr lang="fr-FR" sz="3800" dirty="0">
              <a:solidFill>
                <a:srgbClr val="0070C0"/>
              </a:solidFill>
            </a:endParaRPr>
          </a:p>
          <a:p>
            <a:pPr lvl="0"/>
            <a:r>
              <a:rPr lang="fr-FR" sz="3800" i="1" u="sng" dirty="0">
                <a:solidFill>
                  <a:srgbClr val="0070C0"/>
                </a:solidFill>
              </a:rPr>
              <a:t>les plateformes permanentes ou temporaires doivent toutes être autorisées</a:t>
            </a:r>
            <a:r>
              <a:rPr lang="fr-FR" sz="3800" i="1" dirty="0" smtClean="0">
                <a:solidFill>
                  <a:srgbClr val="0070C0"/>
                </a:solidFill>
              </a:rPr>
              <a:t>.</a:t>
            </a:r>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123</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1557020" cy="579120"/>
          </a:xfrm>
          <a:prstGeom prst="rect">
            <a:avLst/>
          </a:prstGeom>
          <a:solidFill>
            <a:srgbClr val="FFFFFF"/>
          </a:solidFill>
          <a:ln>
            <a:noFill/>
          </a:ln>
        </p:spPr>
      </p:pic>
    </p:spTree>
    <p:extLst>
      <p:ext uri="{BB962C8B-B14F-4D97-AF65-F5344CB8AC3E}">
        <p14:creationId xmlns:p14="http://schemas.microsoft.com/office/powerpoint/2010/main" val="32224316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rmAutofit fontScale="70000" lnSpcReduction="20000"/>
          </a:bodyPr>
          <a:lstStyle/>
          <a:p>
            <a:pPr lvl="0"/>
            <a:endParaRPr lang="fr-FR" dirty="0" smtClean="0">
              <a:solidFill>
                <a:srgbClr val="0070C0"/>
              </a:solidFill>
            </a:endParaRPr>
          </a:p>
          <a:p>
            <a:r>
              <a:rPr lang="fr-FR" i="1" dirty="0" smtClean="0">
                <a:solidFill>
                  <a:srgbClr val="0070C0"/>
                </a:solidFill>
              </a:rPr>
              <a:t>Ce sujet est délicat. En effet, un pilote commercial déclare un certain nombre de plateformes sur le secteur de vol qu’il exploite. Il obtient une autorisation par arrêté préfectoral pour un certain nombre plateformes qu’il utilise la plupart du temps. Souvent il a 1 ou 2, voire 3 plateformes déclarées. Il identifie également un certain nombre de terrains (conformes à la réglementation) qui ne sont pas déclarés. Il peut parfois en avoir 10 ou 20. Pour effectuer un vol en sécurité le pilote veut suivre la trajectoire la plus sûre et amener le ballon vers une zone d’atterrissage en fonction de la direction du vent présent. Il va être amené à choisir le terrain le mieux situé et pour cela, il faut qu’il ait un grand choix de terrains. Veut-on que toutes les plateformes soient déclarées ? Cela semble impossible. </a:t>
            </a:r>
            <a:endParaRPr lang="fr-FR" dirty="0" smtClean="0">
              <a:solidFill>
                <a:srgbClr val="0070C0"/>
              </a:solidFill>
            </a:endParaRPr>
          </a:p>
          <a:p>
            <a:r>
              <a:rPr lang="fr-FR" i="1" dirty="0" smtClean="0">
                <a:solidFill>
                  <a:srgbClr val="0070C0"/>
                </a:solidFill>
              </a:rPr>
              <a:t>Or, la DSAC régionale refuse que l’on décolle d’autres terrains que ceux qui sont déclarés et parfois même de certains des terrains déclarés !</a:t>
            </a:r>
            <a:endParaRPr lang="fr-FR" dirty="0" smtClean="0">
              <a:solidFill>
                <a:srgbClr val="0070C0"/>
              </a:solidFill>
            </a:endParaRPr>
          </a:p>
          <a:p>
            <a:r>
              <a:rPr lang="fr-FR" i="1" u="sng" dirty="0" smtClean="0">
                <a:solidFill>
                  <a:srgbClr val="0070C0"/>
                </a:solidFill>
              </a:rPr>
              <a:t>DGAC </a:t>
            </a:r>
            <a:r>
              <a:rPr lang="fr-FR" i="1" dirty="0" smtClean="0">
                <a:solidFill>
                  <a:srgbClr val="0070C0"/>
                </a:solidFill>
              </a:rPr>
              <a:t>: Nous DGAC, échelon central contacterons les DSAC régionales pour trouver la réponse qui va bien (!)</a:t>
            </a:r>
            <a:endParaRPr lang="fr-FR" dirty="0" smtClean="0">
              <a:solidFill>
                <a:srgbClr val="0070C0"/>
              </a:solidFill>
            </a:endParaRPr>
          </a:p>
          <a:p>
            <a:r>
              <a:rPr lang="fr-FR" i="1" u="sng" dirty="0" smtClean="0">
                <a:solidFill>
                  <a:srgbClr val="0070C0"/>
                </a:solidFill>
              </a:rPr>
              <a:t>DGAC </a:t>
            </a:r>
            <a:r>
              <a:rPr lang="fr-FR" i="1" dirty="0" smtClean="0">
                <a:solidFill>
                  <a:srgbClr val="0070C0"/>
                </a:solidFill>
              </a:rPr>
              <a:t>: On est en attente d’un arrêté interministériel depuis 3 ans. </a:t>
            </a:r>
            <a:endParaRPr lang="fr-FR" dirty="0" smtClean="0">
              <a:solidFill>
                <a:srgbClr val="0070C0"/>
              </a:solidFill>
            </a:endParaRPr>
          </a:p>
          <a:p>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124</a:t>
            </a:fld>
            <a:endParaRPr lang="fr-FR"/>
          </a:p>
        </p:txBody>
      </p:sp>
    </p:spTree>
    <p:extLst>
      <p:ext uri="{BB962C8B-B14F-4D97-AF65-F5344CB8AC3E}">
        <p14:creationId xmlns:p14="http://schemas.microsoft.com/office/powerpoint/2010/main" val="122976391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11776"/>
            <a:ext cx="8229600" cy="5469552"/>
          </a:xfrm>
        </p:spPr>
        <p:txBody>
          <a:bodyPr>
            <a:normAutofit/>
          </a:bodyPr>
          <a:lstStyle/>
          <a:p>
            <a:pPr marL="0" indent="0" algn="ctr">
              <a:buNone/>
            </a:pPr>
            <a:r>
              <a:rPr lang="fr-FR" b="1" i="1" dirty="0" smtClean="0">
                <a:solidFill>
                  <a:srgbClr val="FFC000"/>
                </a:solidFill>
              </a:rPr>
              <a:t>Questions diverses des auditeurs …</a:t>
            </a:r>
          </a:p>
          <a:p>
            <a:pPr marL="0" indent="0" algn="ctr">
              <a:buNone/>
            </a:pPr>
            <a:r>
              <a:rPr lang="fr-FR" b="1" i="1" dirty="0">
                <a:solidFill>
                  <a:srgbClr val="FFC000"/>
                </a:solidFill>
              </a:rPr>
              <a:t>s</a:t>
            </a:r>
            <a:r>
              <a:rPr lang="fr-FR" b="1" i="1" dirty="0" smtClean="0">
                <a:solidFill>
                  <a:srgbClr val="FFC000"/>
                </a:solidFill>
              </a:rPr>
              <a:t>ur le Vol </a:t>
            </a:r>
            <a:r>
              <a:rPr lang="fr-FR" b="1" i="1" dirty="0">
                <a:solidFill>
                  <a:srgbClr val="FFC000"/>
                </a:solidFill>
              </a:rPr>
              <a:t>publicitaire</a:t>
            </a:r>
            <a:r>
              <a:rPr lang="fr-FR" dirty="0"/>
              <a:t> </a:t>
            </a:r>
            <a:r>
              <a:rPr lang="fr-FR" dirty="0" smtClean="0">
                <a:solidFill>
                  <a:srgbClr val="FFC000"/>
                </a:solidFill>
              </a:rPr>
              <a:t>:</a:t>
            </a:r>
          </a:p>
          <a:p>
            <a:pPr marL="0" indent="0" algn="ctr">
              <a:buNone/>
            </a:pPr>
            <a:endParaRPr lang="fr-FR" dirty="0"/>
          </a:p>
          <a:p>
            <a:r>
              <a:rPr lang="fr-FR" i="1" u="sng" dirty="0">
                <a:solidFill>
                  <a:srgbClr val="0070C0"/>
                </a:solidFill>
              </a:rPr>
              <a:t>Cas</a:t>
            </a:r>
            <a:r>
              <a:rPr lang="fr-FR" i="1" dirty="0">
                <a:solidFill>
                  <a:srgbClr val="0070C0"/>
                </a:solidFill>
              </a:rPr>
              <a:t> : je réalise des vols publicitaires (je suis rémunéré …), pas de </a:t>
            </a:r>
            <a:r>
              <a:rPr lang="fr-FR" i="1" dirty="0" smtClean="0">
                <a:solidFill>
                  <a:srgbClr val="0070C0"/>
                </a:solidFill>
              </a:rPr>
              <a:t>passagers </a:t>
            </a:r>
            <a:r>
              <a:rPr lang="fr-FR" i="1" dirty="0">
                <a:solidFill>
                  <a:srgbClr val="0070C0"/>
                </a:solidFill>
              </a:rPr>
              <a:t>à bord 	&gt; </a:t>
            </a:r>
            <a:endParaRPr lang="fr-FR" i="1" dirty="0" smtClean="0">
              <a:solidFill>
                <a:srgbClr val="0070C0"/>
              </a:solidFill>
            </a:endParaRPr>
          </a:p>
          <a:p>
            <a:pPr marL="0" indent="0">
              <a:buNone/>
            </a:pPr>
            <a:endParaRPr lang="fr-FR" i="1" dirty="0">
              <a:solidFill>
                <a:srgbClr val="0070C0"/>
              </a:solidFill>
            </a:endParaRPr>
          </a:p>
          <a:p>
            <a:pPr marL="0" indent="0">
              <a:buNone/>
            </a:pPr>
            <a:r>
              <a:rPr lang="fr-FR" i="1" dirty="0">
                <a:solidFill>
                  <a:srgbClr val="0070C0"/>
                </a:solidFill>
              </a:rPr>
              <a:t>Les vols publicitaires sont réalisés dans le cadre commercial</a:t>
            </a:r>
            <a:r>
              <a:rPr lang="fr-FR" i="1" dirty="0" smtClean="0">
                <a:solidFill>
                  <a:srgbClr val="0070C0"/>
                </a:solidFill>
              </a:rPr>
              <a:t>. (voir </a:t>
            </a:r>
            <a:r>
              <a:rPr lang="fr-FR" dirty="0" smtClean="0">
                <a:solidFill>
                  <a:srgbClr val="FFC000"/>
                </a:solidFill>
              </a:rPr>
              <a:t>(CE) n° 216/2008 /art3</a:t>
            </a:r>
            <a:r>
              <a:rPr lang="fr-FR" dirty="0" smtClean="0">
                <a:solidFill>
                  <a:srgbClr val="0070C0"/>
                </a:solidFill>
              </a:rPr>
              <a:t>)</a:t>
            </a:r>
            <a:r>
              <a:rPr lang="fr-FR" dirty="0" smtClean="0">
                <a:solidFill>
                  <a:srgbClr val="FFC000"/>
                </a:solidFill>
              </a:rPr>
              <a:t> </a:t>
            </a:r>
            <a:endParaRPr lang="fr-FR" i="1" dirty="0">
              <a:solidFill>
                <a:srgbClr val="0070C0"/>
              </a:solidFill>
            </a:endParaRPr>
          </a:p>
          <a:p>
            <a:pPr marL="0" indent="0">
              <a:buNone/>
            </a:pPr>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125</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129348379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
        <p:nvSpPr>
          <p:cNvPr id="3" name="Espace réservé du contenu 2"/>
          <p:cNvSpPr>
            <a:spLocks noGrp="1"/>
          </p:cNvSpPr>
          <p:nvPr>
            <p:ph idx="1"/>
          </p:nvPr>
        </p:nvSpPr>
        <p:spPr>
          <a:xfrm>
            <a:off x="457200" y="622216"/>
            <a:ext cx="8229600" cy="5831120"/>
          </a:xfrm>
        </p:spPr>
        <p:txBody>
          <a:bodyPr>
            <a:normAutofit fontScale="70000" lnSpcReduction="20000"/>
          </a:bodyPr>
          <a:lstStyle/>
          <a:p>
            <a:pPr marL="0" indent="0" algn="ctr">
              <a:buNone/>
            </a:pPr>
            <a:r>
              <a:rPr lang="fr-FR" sz="4600" b="1" i="1" dirty="0" smtClean="0">
                <a:solidFill>
                  <a:srgbClr val="FFC000"/>
                </a:solidFill>
              </a:rPr>
              <a:t>Questions diverses des auditeurs …</a:t>
            </a:r>
          </a:p>
          <a:p>
            <a:r>
              <a:rPr lang="fr-FR" sz="3400" i="1" u="sng" dirty="0" smtClean="0">
                <a:solidFill>
                  <a:srgbClr val="FFC000"/>
                </a:solidFill>
              </a:rPr>
              <a:t>sur </a:t>
            </a:r>
            <a:r>
              <a:rPr lang="fr-FR" sz="3400" i="1" u="sng" dirty="0">
                <a:solidFill>
                  <a:srgbClr val="FFC000"/>
                </a:solidFill>
              </a:rPr>
              <a:t>la limite d’âge</a:t>
            </a:r>
            <a:r>
              <a:rPr lang="fr-FR" sz="3400" i="1" dirty="0">
                <a:solidFill>
                  <a:srgbClr val="0070C0"/>
                </a:solidFill>
              </a:rPr>
              <a:t> :</a:t>
            </a:r>
            <a:endParaRPr lang="fr-FR" sz="3400" dirty="0">
              <a:solidFill>
                <a:srgbClr val="0070C0"/>
              </a:solidFill>
            </a:endParaRPr>
          </a:p>
          <a:p>
            <a:pPr marL="0" indent="0">
              <a:buNone/>
            </a:pPr>
            <a:r>
              <a:rPr lang="fr-FR" sz="3400" i="1" dirty="0" smtClean="0">
                <a:solidFill>
                  <a:srgbClr val="0070C0"/>
                </a:solidFill>
              </a:rPr>
              <a:t>     Je </a:t>
            </a:r>
            <a:r>
              <a:rPr lang="fr-FR" sz="3400" i="1" dirty="0">
                <a:solidFill>
                  <a:srgbClr val="0070C0"/>
                </a:solidFill>
              </a:rPr>
              <a:t>pratique l’activité commerciale et j’aurai 60 ans en 2019 &gt; </a:t>
            </a:r>
            <a:r>
              <a:rPr lang="fr-FR" sz="3400" i="1" dirty="0" smtClean="0">
                <a:solidFill>
                  <a:srgbClr val="0070C0"/>
                </a:solidFill>
              </a:rPr>
              <a:t> </a:t>
            </a:r>
          </a:p>
          <a:p>
            <a:pPr marL="0" indent="0">
              <a:buNone/>
            </a:pPr>
            <a:r>
              <a:rPr lang="fr-FR" sz="3400" i="1" dirty="0" smtClean="0">
                <a:solidFill>
                  <a:srgbClr val="0070C0"/>
                </a:solidFill>
              </a:rPr>
              <a:t>     </a:t>
            </a:r>
            <a:r>
              <a:rPr lang="fr-FR" sz="3400" i="1" u="sng" dirty="0" smtClean="0">
                <a:solidFill>
                  <a:srgbClr val="0070C0"/>
                </a:solidFill>
              </a:rPr>
              <a:t>DGAC </a:t>
            </a:r>
            <a:r>
              <a:rPr lang="fr-FR" sz="3400" i="1" dirty="0" smtClean="0">
                <a:solidFill>
                  <a:srgbClr val="0070C0"/>
                </a:solidFill>
              </a:rPr>
              <a:t>: Vous </a:t>
            </a:r>
            <a:r>
              <a:rPr lang="fr-FR" sz="3400" i="1" dirty="0">
                <a:solidFill>
                  <a:srgbClr val="0070C0"/>
                </a:solidFill>
              </a:rPr>
              <a:t>devez obligatoirement faire convertir </a:t>
            </a:r>
            <a:r>
              <a:rPr lang="fr-FR" sz="3400" i="1" dirty="0" smtClean="0">
                <a:solidFill>
                  <a:srgbClr val="0070C0"/>
                </a:solidFill>
              </a:rPr>
              <a:t>votre</a:t>
            </a:r>
          </a:p>
          <a:p>
            <a:pPr marL="0" indent="0">
              <a:buNone/>
            </a:pPr>
            <a:r>
              <a:rPr lang="fr-FR" sz="3400" i="1" dirty="0">
                <a:solidFill>
                  <a:srgbClr val="0070C0"/>
                </a:solidFill>
              </a:rPr>
              <a:t> </a:t>
            </a:r>
            <a:r>
              <a:rPr lang="fr-FR" sz="3400" i="1" dirty="0" smtClean="0">
                <a:solidFill>
                  <a:srgbClr val="0070C0"/>
                </a:solidFill>
              </a:rPr>
              <a:t>     licence </a:t>
            </a:r>
            <a:r>
              <a:rPr lang="fr-FR" sz="3400" i="1" dirty="0">
                <a:solidFill>
                  <a:srgbClr val="0070C0"/>
                </a:solidFill>
              </a:rPr>
              <a:t>nationale en licence </a:t>
            </a:r>
            <a:r>
              <a:rPr lang="fr-FR" sz="3400" i="1" dirty="0" smtClean="0">
                <a:solidFill>
                  <a:srgbClr val="0070C0"/>
                </a:solidFill>
              </a:rPr>
              <a:t>AIRCREW</a:t>
            </a:r>
          </a:p>
          <a:p>
            <a:pPr marL="0" indent="0">
              <a:buNone/>
            </a:pPr>
            <a:r>
              <a:rPr lang="fr-FR" sz="3400" i="1" dirty="0" smtClean="0">
                <a:solidFill>
                  <a:srgbClr val="0070C0"/>
                </a:solidFill>
              </a:rPr>
              <a:t>       «</a:t>
            </a:r>
            <a:r>
              <a:rPr lang="fr-FR" sz="3400" i="1" dirty="0">
                <a:solidFill>
                  <a:srgbClr val="0070C0"/>
                </a:solidFill>
              </a:rPr>
              <a:t> extension commerciale » </a:t>
            </a:r>
            <a:r>
              <a:rPr lang="fr-FR" sz="3400" i="1" dirty="0" smtClean="0">
                <a:solidFill>
                  <a:srgbClr val="0070C0"/>
                </a:solidFill>
              </a:rPr>
              <a:t>    </a:t>
            </a:r>
          </a:p>
          <a:p>
            <a:pPr marL="0" indent="0">
              <a:buNone/>
            </a:pPr>
            <a:r>
              <a:rPr lang="fr-FR" sz="3400" i="1" dirty="0">
                <a:solidFill>
                  <a:srgbClr val="0070C0"/>
                </a:solidFill>
              </a:rPr>
              <a:t> </a:t>
            </a:r>
            <a:r>
              <a:rPr lang="fr-FR" sz="3400" i="1" dirty="0" smtClean="0">
                <a:solidFill>
                  <a:srgbClr val="0070C0"/>
                </a:solidFill>
              </a:rPr>
              <a:t>    valide jusqu’à </a:t>
            </a:r>
            <a:r>
              <a:rPr lang="fr-FR" sz="3400" i="1" dirty="0">
                <a:solidFill>
                  <a:srgbClr val="0070C0"/>
                </a:solidFill>
              </a:rPr>
              <a:t>70 ans dans le système </a:t>
            </a:r>
            <a:r>
              <a:rPr lang="fr-FR" sz="3400" i="1" dirty="0" smtClean="0">
                <a:solidFill>
                  <a:srgbClr val="0070C0"/>
                </a:solidFill>
              </a:rPr>
              <a:t>européen </a:t>
            </a:r>
            <a:endParaRPr lang="fr-FR" sz="3400" dirty="0">
              <a:solidFill>
                <a:srgbClr val="0070C0"/>
              </a:solidFill>
            </a:endParaRPr>
          </a:p>
          <a:p>
            <a:pPr marL="0" indent="0">
              <a:buNone/>
            </a:pPr>
            <a:r>
              <a:rPr lang="fr-FR" sz="3400" dirty="0">
                <a:solidFill>
                  <a:srgbClr val="0070C0"/>
                </a:solidFill>
              </a:rPr>
              <a:t> </a:t>
            </a:r>
          </a:p>
          <a:p>
            <a:r>
              <a:rPr lang="fr-FR" sz="3400" i="1" u="sng" dirty="0">
                <a:solidFill>
                  <a:srgbClr val="FFC000"/>
                </a:solidFill>
              </a:rPr>
              <a:t>Comment définit-on la fonction « EXAMINATEUR</a:t>
            </a:r>
            <a:r>
              <a:rPr lang="fr-FR" sz="3400" i="1" dirty="0">
                <a:solidFill>
                  <a:srgbClr val="FFC000"/>
                </a:solidFill>
              </a:rPr>
              <a:t> » ?</a:t>
            </a:r>
            <a:endParaRPr lang="fr-FR" sz="3400" dirty="0">
              <a:solidFill>
                <a:srgbClr val="FFC000"/>
              </a:solidFill>
            </a:endParaRPr>
          </a:p>
          <a:p>
            <a:pPr marL="0" indent="0">
              <a:buNone/>
            </a:pPr>
            <a:r>
              <a:rPr lang="fr-FR" sz="3400" i="1" dirty="0">
                <a:solidFill>
                  <a:srgbClr val="0070C0"/>
                </a:solidFill>
              </a:rPr>
              <a:t> </a:t>
            </a:r>
            <a:r>
              <a:rPr lang="fr-FR" sz="3400" i="1" dirty="0" smtClean="0">
                <a:solidFill>
                  <a:srgbClr val="0070C0"/>
                </a:solidFill>
              </a:rPr>
              <a:t>    </a:t>
            </a:r>
            <a:r>
              <a:rPr lang="fr-FR" sz="3400" i="1" u="sng" dirty="0" smtClean="0">
                <a:solidFill>
                  <a:srgbClr val="0070C0"/>
                </a:solidFill>
              </a:rPr>
              <a:t>DGAC</a:t>
            </a:r>
            <a:r>
              <a:rPr lang="fr-FR" sz="3400" i="1" dirty="0">
                <a:solidFill>
                  <a:srgbClr val="0070C0"/>
                </a:solidFill>
              </a:rPr>
              <a:t> : L’examinateur agit au nom de l’autorité !</a:t>
            </a:r>
            <a:endParaRPr lang="fr-FR" sz="3400" dirty="0">
              <a:solidFill>
                <a:srgbClr val="0070C0"/>
              </a:solidFill>
            </a:endParaRPr>
          </a:p>
          <a:p>
            <a:pPr marL="0" indent="0">
              <a:buNone/>
            </a:pPr>
            <a:r>
              <a:rPr lang="fr-FR" sz="3400" dirty="0">
                <a:solidFill>
                  <a:srgbClr val="0070C0"/>
                </a:solidFill>
              </a:rPr>
              <a:t> </a:t>
            </a:r>
          </a:p>
          <a:p>
            <a:r>
              <a:rPr lang="fr-FR" sz="3400" i="1" u="sng" dirty="0">
                <a:solidFill>
                  <a:srgbClr val="FFC000"/>
                </a:solidFill>
              </a:rPr>
              <a:t>V</a:t>
            </a:r>
            <a:r>
              <a:rPr lang="fr-FR" sz="3400" i="1" u="sng" dirty="0" smtClean="0">
                <a:solidFill>
                  <a:srgbClr val="FFC000"/>
                </a:solidFill>
              </a:rPr>
              <a:t>ol </a:t>
            </a:r>
            <a:r>
              <a:rPr lang="fr-FR" sz="3400" i="1" u="sng" dirty="0">
                <a:solidFill>
                  <a:srgbClr val="FFC000"/>
                </a:solidFill>
              </a:rPr>
              <a:t>de contrôle de plusieurs pilotes sur grand ballon</a:t>
            </a:r>
            <a:r>
              <a:rPr lang="fr-FR" sz="3400" i="1" dirty="0">
                <a:solidFill>
                  <a:srgbClr val="FFC000"/>
                </a:solidFill>
              </a:rPr>
              <a:t> ?</a:t>
            </a:r>
            <a:endParaRPr lang="fr-FR" sz="3400" dirty="0">
              <a:solidFill>
                <a:srgbClr val="FFC000"/>
              </a:solidFill>
            </a:endParaRPr>
          </a:p>
          <a:p>
            <a:pPr marL="0" indent="0">
              <a:buNone/>
            </a:pPr>
            <a:r>
              <a:rPr lang="fr-FR" sz="3400" i="1" dirty="0" smtClean="0">
                <a:solidFill>
                  <a:srgbClr val="0070C0"/>
                </a:solidFill>
              </a:rPr>
              <a:t>     Arguments </a:t>
            </a:r>
            <a:r>
              <a:rPr lang="fr-FR" sz="3400" i="1" dirty="0">
                <a:solidFill>
                  <a:srgbClr val="0070C0"/>
                </a:solidFill>
              </a:rPr>
              <a:t>DGAC :</a:t>
            </a:r>
            <a:endParaRPr lang="fr-FR" sz="3400" dirty="0">
              <a:solidFill>
                <a:srgbClr val="0070C0"/>
              </a:solidFill>
            </a:endParaRPr>
          </a:p>
          <a:p>
            <a:pPr marL="0" lvl="0" indent="0">
              <a:buNone/>
            </a:pPr>
            <a:r>
              <a:rPr lang="fr-FR" sz="3400" i="1" dirty="0" smtClean="0">
                <a:solidFill>
                  <a:srgbClr val="0070C0"/>
                </a:solidFill>
              </a:rPr>
              <a:t>1) Bien </a:t>
            </a:r>
            <a:r>
              <a:rPr lang="fr-FR" sz="3400" i="1" dirty="0">
                <a:solidFill>
                  <a:srgbClr val="0070C0"/>
                </a:solidFill>
              </a:rPr>
              <a:t>déterminer début et fin de séquences dans un même vol !</a:t>
            </a:r>
            <a:endParaRPr lang="fr-FR" sz="3400" dirty="0">
              <a:solidFill>
                <a:srgbClr val="0070C0"/>
              </a:solidFill>
            </a:endParaRPr>
          </a:p>
          <a:p>
            <a:pPr marL="0" lvl="0" indent="0">
              <a:buNone/>
            </a:pPr>
            <a:r>
              <a:rPr lang="fr-FR" sz="3400" i="1" dirty="0" smtClean="0">
                <a:solidFill>
                  <a:srgbClr val="0070C0"/>
                </a:solidFill>
              </a:rPr>
              <a:t>2) Peut-on </a:t>
            </a:r>
            <a:r>
              <a:rPr lang="fr-FR" sz="3400" i="1" dirty="0">
                <a:solidFill>
                  <a:srgbClr val="0070C0"/>
                </a:solidFill>
              </a:rPr>
              <a:t>parfaitement évaluer plusieurs pilotes en un vol ?</a:t>
            </a:r>
            <a:endParaRPr lang="fr-FR" sz="3400" dirty="0">
              <a:solidFill>
                <a:srgbClr val="0070C0"/>
              </a:solidFill>
            </a:endParaRPr>
          </a:p>
          <a:p>
            <a:pPr marL="0" indent="0">
              <a:buNone/>
            </a:pPr>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126</a:t>
            </a:fld>
            <a:endParaRPr lang="fr-FR"/>
          </a:p>
        </p:txBody>
      </p:sp>
    </p:spTree>
    <p:extLst>
      <p:ext uri="{BB962C8B-B14F-4D97-AF65-F5344CB8AC3E}">
        <p14:creationId xmlns:p14="http://schemas.microsoft.com/office/powerpoint/2010/main" val="33220396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11776"/>
            <a:ext cx="8229600" cy="5469552"/>
          </a:xfrm>
        </p:spPr>
        <p:txBody>
          <a:bodyPr>
            <a:normAutofit fontScale="92500" lnSpcReduction="20000"/>
          </a:bodyPr>
          <a:lstStyle/>
          <a:p>
            <a:pPr marL="0" indent="0" algn="ctr">
              <a:buNone/>
            </a:pPr>
            <a:r>
              <a:rPr lang="fr-FR" b="1" u="sng" dirty="0">
                <a:solidFill>
                  <a:srgbClr val="FFC000"/>
                </a:solidFill>
              </a:rPr>
              <a:t>Bilan / </a:t>
            </a:r>
            <a:r>
              <a:rPr lang="fr-FR" b="1" u="sng" dirty="0" smtClean="0">
                <a:solidFill>
                  <a:srgbClr val="FFC000"/>
                </a:solidFill>
              </a:rPr>
              <a:t>conclusions</a:t>
            </a:r>
            <a:r>
              <a:rPr lang="fr-FR" dirty="0">
                <a:solidFill>
                  <a:srgbClr val="7030A0"/>
                </a:solidFill>
              </a:rPr>
              <a:t> :</a:t>
            </a:r>
          </a:p>
          <a:p>
            <a:pPr marL="0" indent="0">
              <a:buNone/>
            </a:pPr>
            <a:r>
              <a:rPr lang="fr-FR" dirty="0">
                <a:solidFill>
                  <a:srgbClr val="7030A0"/>
                </a:solidFill>
              </a:rPr>
              <a:t> </a:t>
            </a:r>
          </a:p>
          <a:p>
            <a:r>
              <a:rPr lang="fr-FR" i="1" dirty="0">
                <a:solidFill>
                  <a:srgbClr val="92D050"/>
                </a:solidFill>
              </a:rPr>
              <a:t>La DGAC est étonnée par les questions que posent les plateformes de décollage.</a:t>
            </a:r>
            <a:endParaRPr lang="fr-FR" dirty="0">
              <a:solidFill>
                <a:srgbClr val="92D050"/>
              </a:solidFill>
            </a:endParaRPr>
          </a:p>
          <a:p>
            <a:r>
              <a:rPr lang="fr-FR" i="1" dirty="0">
                <a:solidFill>
                  <a:srgbClr val="92D050"/>
                </a:solidFill>
              </a:rPr>
              <a:t>Il faut continuer les problématiques avec les délégations régionales et autres instances (BGTA, préfectures, …).</a:t>
            </a:r>
            <a:endParaRPr lang="fr-FR" dirty="0">
              <a:solidFill>
                <a:srgbClr val="92D050"/>
              </a:solidFill>
            </a:endParaRPr>
          </a:p>
          <a:p>
            <a:r>
              <a:rPr lang="fr-FR" i="1" dirty="0">
                <a:solidFill>
                  <a:srgbClr val="92D050"/>
                </a:solidFill>
              </a:rPr>
              <a:t>Nous sommes à un tournant, il faut négocier la transition le mieux possible.</a:t>
            </a:r>
            <a:endParaRPr lang="fr-FR" dirty="0">
              <a:solidFill>
                <a:srgbClr val="92D050"/>
              </a:solidFill>
            </a:endParaRPr>
          </a:p>
          <a:p>
            <a:r>
              <a:rPr lang="fr-FR" i="1" dirty="0">
                <a:solidFill>
                  <a:srgbClr val="92D050"/>
                </a:solidFill>
              </a:rPr>
              <a:t>Pour vous aider : notre site + la documentation complémentaire + FAQ + </a:t>
            </a:r>
            <a:r>
              <a:rPr lang="fr-FR" i="1" dirty="0" smtClean="0">
                <a:solidFill>
                  <a:srgbClr val="92D050"/>
                </a:solidFill>
              </a:rPr>
              <a:t> </a:t>
            </a:r>
            <a:r>
              <a:rPr lang="fr-FR" i="1" dirty="0">
                <a:solidFill>
                  <a:srgbClr val="92D050"/>
                </a:solidFill>
              </a:rPr>
              <a:t>guides + liste des contacts en région.</a:t>
            </a:r>
            <a:endParaRPr lang="fr-FR" dirty="0">
              <a:solidFill>
                <a:srgbClr val="92D050"/>
              </a:solidFill>
            </a:endParaRPr>
          </a:p>
          <a:p>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127</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284511056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11776"/>
            <a:ext cx="8229600" cy="5469552"/>
          </a:xfrm>
        </p:spPr>
        <p:txBody>
          <a:bodyPr>
            <a:normAutofit fontScale="85000" lnSpcReduction="20000"/>
          </a:bodyPr>
          <a:lstStyle/>
          <a:p>
            <a:pPr marL="0" indent="0" algn="ctr">
              <a:buNone/>
            </a:pPr>
            <a:r>
              <a:rPr lang="fr-FR" b="1" u="sng" dirty="0">
                <a:solidFill>
                  <a:srgbClr val="FFC000"/>
                </a:solidFill>
              </a:rPr>
              <a:t>Discours de clôture du Directeur-adjoint de la DGAC</a:t>
            </a:r>
            <a:r>
              <a:rPr lang="fr-FR" dirty="0">
                <a:solidFill>
                  <a:srgbClr val="FFC000"/>
                </a:solidFill>
              </a:rPr>
              <a:t>:</a:t>
            </a:r>
          </a:p>
          <a:p>
            <a:endParaRPr lang="fr-FR" dirty="0"/>
          </a:p>
          <a:p>
            <a:pPr lvl="0"/>
            <a:r>
              <a:rPr lang="fr-FR" i="1" dirty="0">
                <a:solidFill>
                  <a:srgbClr val="00B0F0"/>
                </a:solidFill>
              </a:rPr>
              <a:t>On note un changement de philosophie : le CTA est remplacé par une déclaration.</a:t>
            </a:r>
            <a:endParaRPr lang="fr-FR" dirty="0">
              <a:solidFill>
                <a:srgbClr val="00B0F0"/>
              </a:solidFill>
            </a:endParaRPr>
          </a:p>
          <a:p>
            <a:pPr lvl="0"/>
            <a:r>
              <a:rPr lang="fr-FR" i="1" dirty="0">
                <a:solidFill>
                  <a:srgbClr val="00B0F0"/>
                </a:solidFill>
              </a:rPr>
              <a:t>Vous êtes responsables.</a:t>
            </a:r>
            <a:endParaRPr lang="fr-FR" dirty="0">
              <a:solidFill>
                <a:srgbClr val="00B0F0"/>
              </a:solidFill>
            </a:endParaRPr>
          </a:p>
          <a:p>
            <a:pPr lvl="0"/>
            <a:r>
              <a:rPr lang="fr-FR" i="1" dirty="0">
                <a:solidFill>
                  <a:srgbClr val="00B0F0"/>
                </a:solidFill>
              </a:rPr>
              <a:t>On ne vous contrôle pas avant de débuter votre activité.</a:t>
            </a:r>
            <a:endParaRPr lang="fr-FR" dirty="0">
              <a:solidFill>
                <a:srgbClr val="00B0F0"/>
              </a:solidFill>
            </a:endParaRPr>
          </a:p>
          <a:p>
            <a:pPr lvl="0"/>
            <a:r>
              <a:rPr lang="fr-FR" i="1" dirty="0">
                <a:solidFill>
                  <a:srgbClr val="00B0F0"/>
                </a:solidFill>
              </a:rPr>
              <a:t>Vous déclarez que vous pratiquez conformément au règlement.</a:t>
            </a:r>
            <a:endParaRPr lang="fr-FR" dirty="0">
              <a:solidFill>
                <a:srgbClr val="00B0F0"/>
              </a:solidFill>
            </a:endParaRPr>
          </a:p>
          <a:p>
            <a:pPr lvl="0"/>
            <a:r>
              <a:rPr lang="fr-FR" i="1" dirty="0">
                <a:solidFill>
                  <a:srgbClr val="00B0F0"/>
                </a:solidFill>
              </a:rPr>
              <a:t>La DSAC vous accompagne par les guides, par les contacts en région.</a:t>
            </a:r>
            <a:endParaRPr lang="fr-FR" dirty="0">
              <a:solidFill>
                <a:srgbClr val="00B0F0"/>
              </a:solidFill>
            </a:endParaRPr>
          </a:p>
          <a:p>
            <a:pPr lvl="0"/>
            <a:r>
              <a:rPr lang="fr-FR" i="1" dirty="0">
                <a:solidFill>
                  <a:srgbClr val="00B0F0"/>
                </a:solidFill>
              </a:rPr>
              <a:t>Vous débutez dès votre déclaration</a:t>
            </a:r>
            <a:endParaRPr lang="fr-FR" dirty="0">
              <a:solidFill>
                <a:srgbClr val="00B0F0"/>
              </a:solidFill>
            </a:endParaRPr>
          </a:p>
          <a:p>
            <a:r>
              <a:rPr lang="fr-FR" i="1" dirty="0">
                <a:solidFill>
                  <a:srgbClr val="00B0F0"/>
                </a:solidFill>
              </a:rPr>
              <a:t>… Ce n’est pas une révolution … </a:t>
            </a:r>
            <a:r>
              <a:rPr lang="fr-FR" i="1" dirty="0" smtClean="0">
                <a:solidFill>
                  <a:srgbClr val="00B0F0"/>
                </a:solidFill>
              </a:rPr>
              <a:t>!</a:t>
            </a:r>
            <a:endParaRPr lang="fr-FR" dirty="0">
              <a:solidFill>
                <a:srgbClr val="00B0F0"/>
              </a:solidFill>
            </a:endParaRPr>
          </a:p>
          <a:p>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128</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27814634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11776"/>
            <a:ext cx="8229600" cy="5469552"/>
          </a:xfrm>
        </p:spPr>
        <p:txBody>
          <a:bodyPr>
            <a:normAutofit/>
          </a:bodyPr>
          <a:lstStyle/>
          <a:p>
            <a:pPr marL="0" indent="0" algn="ctr">
              <a:buNone/>
            </a:pPr>
            <a:endParaRPr lang="fr-FR" b="1" dirty="0" smtClean="0">
              <a:solidFill>
                <a:srgbClr val="FFC000"/>
              </a:solidFill>
            </a:endParaRPr>
          </a:p>
          <a:p>
            <a:pPr marL="0" indent="0" algn="ctr">
              <a:buNone/>
            </a:pPr>
            <a:r>
              <a:rPr lang="fr-FR" b="1" dirty="0" smtClean="0">
                <a:solidFill>
                  <a:srgbClr val="FFC000"/>
                </a:solidFill>
              </a:rPr>
              <a:t>Merci de votre attention</a:t>
            </a:r>
          </a:p>
          <a:p>
            <a:pPr marL="0" indent="0" algn="ctr">
              <a:buNone/>
            </a:pPr>
            <a:endParaRPr lang="fr-FR" b="1" dirty="0" smtClean="0">
              <a:solidFill>
                <a:srgbClr val="FFC000"/>
              </a:solidFill>
            </a:endParaRPr>
          </a:p>
          <a:p>
            <a:pPr marL="0" indent="0" algn="ctr">
              <a:buNone/>
            </a:pPr>
            <a:r>
              <a:rPr lang="fr-FR" b="1" dirty="0" smtClean="0">
                <a:solidFill>
                  <a:srgbClr val="FFC000"/>
                </a:solidFill>
              </a:rPr>
              <a:t>Bon courage pour la rédaction des dossiers</a:t>
            </a:r>
          </a:p>
          <a:p>
            <a:pPr marL="0" indent="0" algn="ctr">
              <a:buNone/>
            </a:pPr>
            <a:r>
              <a:rPr lang="fr-FR" b="1" dirty="0" smtClean="0">
                <a:solidFill>
                  <a:srgbClr val="FFC000"/>
                </a:solidFill>
              </a:rPr>
              <a:t>MANEX</a:t>
            </a:r>
          </a:p>
          <a:p>
            <a:pPr marL="0" indent="0" algn="ctr">
              <a:buNone/>
            </a:pPr>
            <a:r>
              <a:rPr lang="fr-FR" b="1" dirty="0" smtClean="0">
                <a:solidFill>
                  <a:srgbClr val="FFC000"/>
                </a:solidFill>
              </a:rPr>
              <a:t>MAP</a:t>
            </a:r>
            <a:endParaRPr lang="fr-FR" b="1" dirty="0">
              <a:solidFill>
                <a:srgbClr val="FFC00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129</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2498526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smtClean="0"/>
              <a:t>Séminaire Exploitants BALLONS</a:t>
            </a:r>
            <a:endParaRPr lang="fr-FR" dirty="0"/>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13</a:t>
            </a:fld>
            <a:endParaRPr lang="fr-FR" dirty="0"/>
          </a:p>
        </p:txBody>
      </p:sp>
      <p:pic>
        <p:nvPicPr>
          <p:cNvPr id="7" name="Imag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
        <p:nvSpPr>
          <p:cNvPr id="6" name="Espace réservé du contenu 5"/>
          <p:cNvSpPr>
            <a:spLocks noGrp="1"/>
          </p:cNvSpPr>
          <p:nvPr>
            <p:ph idx="1"/>
          </p:nvPr>
        </p:nvSpPr>
        <p:spPr>
          <a:xfrm>
            <a:off x="457200" y="764704"/>
            <a:ext cx="8229600" cy="5616624"/>
          </a:xfrm>
        </p:spPr>
        <p:txBody>
          <a:bodyPr>
            <a:normAutofit fontScale="77500" lnSpcReduction="20000"/>
          </a:bodyPr>
          <a:lstStyle/>
          <a:p>
            <a:r>
              <a:rPr lang="fr-FR" dirty="0" smtClean="0"/>
              <a:t>Les États membres désignent en leur sein une ou plusieurs entités qui constituent l’Autorité compétente, laquelle est investie des responsabilités de certification et de surveillance des personnes et des organismes visés par le règlement ; en France, la DSAC est explicitement désignée à cet effet.</a:t>
            </a:r>
          </a:p>
          <a:p>
            <a:r>
              <a:rPr lang="fr-FR" i="1" dirty="0" smtClean="0">
                <a:solidFill>
                  <a:srgbClr val="0070C0"/>
                </a:solidFill>
              </a:rPr>
              <a:t>Les États membres procèdent à des enquêtes, y compris des inspections au sol, et prennent toute mesure, y compris l'immobilisation au sol d'un aéronef, pour empêcher la poursuite d'une infraction.</a:t>
            </a:r>
          </a:p>
          <a:p>
            <a:r>
              <a:rPr lang="fr-FR" u="sng" dirty="0" smtClean="0"/>
              <a:t>Sanctions</a:t>
            </a:r>
            <a:r>
              <a:rPr lang="fr-FR" dirty="0" smtClean="0"/>
              <a:t> : les États membres déterminent les sanctions applicables en cas de violation des dispositions du règlement ou de ses règles de mise en œuvre ; ces sanctions sont effectives, proportionnées et dissuasives (cf. article 131 du règlement n°2018/1139).</a:t>
            </a:r>
          </a:p>
          <a:p>
            <a:r>
              <a:rPr lang="fr-FR" u="sng" dirty="0" smtClean="0"/>
              <a:t>Dérogations</a:t>
            </a:r>
            <a:r>
              <a:rPr lang="fr-FR" dirty="0" smtClean="0"/>
              <a:t> : des conditions de délivrances très encadrées (cf. article 71 du règlement n°2018/1139).</a:t>
            </a:r>
            <a:endParaRPr lang="fr-FR" dirty="0"/>
          </a:p>
        </p:txBody>
      </p:sp>
    </p:spTree>
    <p:extLst>
      <p:ext uri="{BB962C8B-B14F-4D97-AF65-F5344CB8AC3E}">
        <p14:creationId xmlns:p14="http://schemas.microsoft.com/office/powerpoint/2010/main" val="270442370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130</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1557020" cy="579120"/>
          </a:xfrm>
          <a:prstGeom prst="rect">
            <a:avLst/>
          </a:prstGeom>
          <a:solidFill>
            <a:srgbClr val="FFFFFF"/>
          </a:solidFill>
          <a:ln>
            <a:noFill/>
          </a:ln>
        </p:spPr>
      </p:pic>
      <p:sp>
        <p:nvSpPr>
          <p:cNvPr id="2" name="Espace réservé du contenu 1"/>
          <p:cNvSpPr>
            <a:spLocks noGrp="1"/>
          </p:cNvSpPr>
          <p:nvPr>
            <p:ph idx="1"/>
          </p:nvPr>
        </p:nvSpPr>
        <p:spPr>
          <a:xfrm>
            <a:off x="107504" y="478200"/>
            <a:ext cx="8928992" cy="5903128"/>
          </a:xfrm>
        </p:spPr>
        <p:txBody>
          <a:bodyPr>
            <a:normAutofit fontScale="70000" lnSpcReduction="20000"/>
          </a:bodyPr>
          <a:lstStyle/>
          <a:p>
            <a:pPr marL="0" indent="0" algn="ctr">
              <a:buNone/>
            </a:pPr>
            <a:r>
              <a:rPr lang="fr-FR" sz="5100" b="1" dirty="0" smtClean="0">
                <a:solidFill>
                  <a:srgbClr val="0070C0"/>
                </a:solidFill>
              </a:rPr>
              <a:t>LIENS</a:t>
            </a:r>
          </a:p>
          <a:p>
            <a:pPr marL="0" indent="0" algn="ctr">
              <a:buNone/>
            </a:pPr>
            <a:endParaRPr lang="fr-FR" sz="1100" b="1" dirty="0" smtClean="0">
              <a:solidFill>
                <a:srgbClr val="0070C0"/>
              </a:solidFill>
            </a:endParaRPr>
          </a:p>
          <a:p>
            <a:r>
              <a:rPr lang="fr-FR" dirty="0" smtClean="0"/>
              <a:t>Dernière version consolidée du </a:t>
            </a:r>
            <a:r>
              <a:rPr lang="fr-FR" b="1" dirty="0" smtClean="0"/>
              <a:t>règlement (UE) </a:t>
            </a:r>
            <a:r>
              <a:rPr lang="fr-FR" sz="3400" b="1" dirty="0" smtClean="0"/>
              <a:t>n°2018/1139 :</a:t>
            </a:r>
          </a:p>
          <a:p>
            <a:pPr marL="0" indent="0">
              <a:buNone/>
            </a:pPr>
            <a:r>
              <a:rPr lang="fr-FR" sz="2600" dirty="0" smtClean="0">
                <a:solidFill>
                  <a:srgbClr val="0070C0"/>
                </a:solidFill>
              </a:rPr>
              <a:t>https://eur-lex.europa.eu/legal-content/FR/TXT/PDF/?uri=CELEX:32018R1139&amp;from=EN</a:t>
            </a:r>
          </a:p>
          <a:p>
            <a:r>
              <a:rPr lang="fr-FR" dirty="0" smtClean="0"/>
              <a:t>Dernière version consolidée du </a:t>
            </a:r>
            <a:r>
              <a:rPr lang="fr-FR" b="1" dirty="0" smtClean="0"/>
              <a:t>Balloon Rule Book </a:t>
            </a:r>
            <a:r>
              <a:rPr lang="fr-FR" dirty="0" smtClean="0"/>
              <a:t>(chapitre I : </a:t>
            </a:r>
            <a:r>
              <a:rPr lang="fr-FR" b="1" dirty="0" smtClean="0"/>
              <a:t>règlement (UE) n°2018/395) :</a:t>
            </a:r>
          </a:p>
          <a:p>
            <a:pPr marL="0" indent="0">
              <a:buNone/>
            </a:pPr>
            <a:r>
              <a:rPr lang="fr-FR" sz="2900" dirty="0" smtClean="0">
                <a:solidFill>
                  <a:srgbClr val="0070C0"/>
                </a:solidFill>
              </a:rPr>
              <a:t>https://www.easa.europa.eu/sites/default/files/dfu/Balloon%20Rule%20Book.pdf</a:t>
            </a:r>
          </a:p>
          <a:p>
            <a:r>
              <a:rPr lang="fr-FR" dirty="0" smtClean="0"/>
              <a:t>Dernière version française du </a:t>
            </a:r>
            <a:r>
              <a:rPr lang="fr-FR" b="1" dirty="0" smtClean="0"/>
              <a:t>règlement (UE) n°2018/395 </a:t>
            </a:r>
            <a:r>
              <a:rPr lang="fr-FR" dirty="0" smtClean="0"/>
              <a:t>(sans AMC/GM) :</a:t>
            </a:r>
          </a:p>
          <a:p>
            <a:pPr marL="0" indent="0">
              <a:buNone/>
            </a:pPr>
            <a:r>
              <a:rPr lang="fr-FR" sz="2600" dirty="0" smtClean="0">
                <a:solidFill>
                  <a:srgbClr val="0070C0"/>
                </a:solidFill>
              </a:rPr>
              <a:t>https://eur-lex.europa.eu/legal-content/FR/TXT/PDF/?uri=CELEX:32018R0395&amp;from=FR</a:t>
            </a:r>
          </a:p>
          <a:p>
            <a:r>
              <a:rPr lang="fr-FR" b="1" dirty="0" smtClean="0"/>
              <a:t>Arrêté du 22 mai 2018</a:t>
            </a:r>
            <a:r>
              <a:rPr lang="fr-FR" dirty="0" smtClean="0"/>
              <a:t> relatif à l’application du règlement (UE) n°2018/395 :</a:t>
            </a:r>
          </a:p>
          <a:p>
            <a:pPr marL="0" indent="0">
              <a:buNone/>
            </a:pPr>
            <a:r>
              <a:rPr lang="fr-FR" sz="2900" dirty="0" smtClean="0">
                <a:solidFill>
                  <a:srgbClr val="0070C0"/>
                </a:solidFill>
              </a:rPr>
              <a:t>https://www.legifrance.gouv.fr/eli/arrete/2018/5/22/TRAA1811438A/jo/texte</a:t>
            </a:r>
          </a:p>
          <a:p>
            <a:r>
              <a:rPr lang="fr-FR" b="1" dirty="0" smtClean="0"/>
              <a:t>Guides DSAC </a:t>
            </a:r>
            <a:r>
              <a:rPr lang="fr-FR" dirty="0" smtClean="0"/>
              <a:t>:</a:t>
            </a:r>
          </a:p>
          <a:p>
            <a:pPr marL="0" indent="0">
              <a:buNone/>
            </a:pPr>
            <a:r>
              <a:rPr lang="fr-FR" sz="2900" dirty="0" smtClean="0">
                <a:solidFill>
                  <a:srgbClr val="0070C0"/>
                </a:solidFill>
              </a:rPr>
              <a:t>https://www.ecologique-solidaire.gouv.fr/guides-exploitants-daeronefs</a:t>
            </a:r>
          </a:p>
          <a:p>
            <a:r>
              <a:rPr lang="fr-FR" dirty="0" smtClean="0"/>
              <a:t>Veille documentaire sur le site du ministère :</a:t>
            </a:r>
          </a:p>
          <a:p>
            <a:pPr marL="0" indent="0">
              <a:buNone/>
            </a:pPr>
            <a:r>
              <a:rPr lang="fr-FR" sz="2900" dirty="0" smtClean="0">
                <a:solidFill>
                  <a:srgbClr val="0070C0"/>
                </a:solidFill>
              </a:rPr>
              <a:t>http://veilledoc.dsac.fr/</a:t>
            </a:r>
          </a:p>
          <a:p>
            <a:r>
              <a:rPr lang="fr-FR" dirty="0" smtClean="0"/>
              <a:t> </a:t>
            </a:r>
            <a:r>
              <a:rPr lang="fr-FR" b="1" dirty="0" smtClean="0"/>
              <a:t>Questions</a:t>
            </a:r>
            <a:r>
              <a:rPr lang="fr-FR" dirty="0" smtClean="0"/>
              <a:t> : </a:t>
            </a:r>
            <a:r>
              <a:rPr lang="fr-FR" sz="2900" dirty="0" smtClean="0">
                <a:solidFill>
                  <a:srgbClr val="0070C0"/>
                </a:solidFill>
              </a:rPr>
              <a:t>dsac-trans-irops-bf@aviation-civile.gouv.fr</a:t>
            </a:r>
            <a:endParaRPr lang="fr-FR" sz="2900" dirty="0">
              <a:solidFill>
                <a:srgbClr val="0070C0"/>
              </a:solidFill>
            </a:endParaRPr>
          </a:p>
        </p:txBody>
      </p:sp>
    </p:spTree>
    <p:extLst>
      <p:ext uri="{BB962C8B-B14F-4D97-AF65-F5344CB8AC3E}">
        <p14:creationId xmlns:p14="http://schemas.microsoft.com/office/powerpoint/2010/main" val="4174188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72816"/>
            <a:ext cx="8229600" cy="4608512"/>
          </a:xfrm>
        </p:spPr>
        <p:txBody>
          <a:bodyPr>
            <a:noAutofit/>
          </a:bodyPr>
          <a:lstStyle/>
          <a:p>
            <a:r>
              <a:rPr lang="fr-FR" dirty="0" smtClean="0"/>
              <a:t>Pour assurer une harmonisation au niveau européen de l’application du règlement et de ses règles de mise en œuvre,  l’EASA effectue :</a:t>
            </a:r>
          </a:p>
          <a:p>
            <a:endParaRPr lang="fr-FR" dirty="0" smtClean="0"/>
          </a:p>
          <a:p>
            <a:pPr marL="0" indent="0">
              <a:buNone/>
            </a:pPr>
            <a:r>
              <a:rPr lang="fr-FR" dirty="0" smtClean="0"/>
              <a:t>	- </a:t>
            </a:r>
            <a:r>
              <a:rPr lang="fr-FR" b="1" dirty="0" smtClean="0"/>
              <a:t>des inspections de normalisation auprès</a:t>
            </a:r>
          </a:p>
          <a:p>
            <a:pPr marL="0" indent="0">
              <a:buNone/>
            </a:pPr>
            <a:r>
              <a:rPr lang="fr-FR" b="1" dirty="0" smtClean="0"/>
              <a:t>            des autorités nationales compétentes,</a:t>
            </a:r>
          </a:p>
          <a:p>
            <a:pPr marL="0" indent="0">
              <a:buNone/>
            </a:pPr>
            <a:endParaRPr lang="fr-FR" b="1" dirty="0" smtClean="0"/>
          </a:p>
          <a:p>
            <a:pPr marL="0" indent="0">
              <a:buNone/>
            </a:pPr>
            <a:r>
              <a:rPr lang="fr-FR" b="1" dirty="0"/>
              <a:t>	</a:t>
            </a:r>
            <a:r>
              <a:rPr lang="fr-FR" b="1" dirty="0" smtClean="0"/>
              <a:t>- des enquêtes dans les entreprises.</a:t>
            </a:r>
            <a:endParaRPr lang="fr-FR" b="1" dirty="0"/>
          </a:p>
        </p:txBody>
      </p:sp>
      <p:sp>
        <p:nvSpPr>
          <p:cNvPr id="4" name="Espace réservé du pied de page 3"/>
          <p:cNvSpPr>
            <a:spLocks noGrp="1"/>
          </p:cNvSpPr>
          <p:nvPr>
            <p:ph type="ftr" sz="quarter" idx="11"/>
          </p:nvPr>
        </p:nvSpPr>
        <p:spPr/>
        <p:txBody>
          <a:bodyPr/>
          <a:lstStyle/>
          <a:p>
            <a:r>
              <a:rPr lang="fr-FR" dirty="0" smtClean="0"/>
              <a:t>Séminaire Exploitants BALLONS</a:t>
            </a:r>
            <a:endParaRPr lang="fr-FR" dirty="0"/>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14</a:t>
            </a:fld>
            <a:endParaRPr lang="fr-FR" dirty="0"/>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975" y="836712"/>
            <a:ext cx="19240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232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smtClean="0"/>
              <a:t>Séminaire Exploitants BALLONS</a:t>
            </a:r>
            <a:endParaRPr lang="fr-FR" dirty="0"/>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15</a:t>
            </a:fld>
            <a:endParaRPr lang="fr-F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49" y="-27384"/>
            <a:ext cx="9156449" cy="629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6165304"/>
            <a:ext cx="1557020" cy="579120"/>
          </a:xfrm>
          <a:prstGeom prst="rect">
            <a:avLst/>
          </a:prstGeom>
          <a:solidFill>
            <a:srgbClr val="FFFFFF"/>
          </a:solidFill>
          <a:ln>
            <a:noFill/>
          </a:ln>
        </p:spPr>
      </p:pic>
    </p:spTree>
    <p:extLst>
      <p:ext uri="{BB962C8B-B14F-4D97-AF65-F5344CB8AC3E}">
        <p14:creationId xmlns:p14="http://schemas.microsoft.com/office/powerpoint/2010/main" val="3299812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687104"/>
          </a:xfrm>
        </p:spPr>
        <p:txBody>
          <a:bodyPr>
            <a:normAutofit/>
          </a:bodyPr>
          <a:lstStyle/>
          <a:p>
            <a:pPr marL="0" indent="0" algn="ctr">
              <a:buNone/>
            </a:pPr>
            <a:r>
              <a:rPr lang="fr-FR" b="1" dirty="0" smtClean="0">
                <a:solidFill>
                  <a:srgbClr val="FFC000"/>
                </a:solidFill>
              </a:rPr>
              <a:t>Nouveau</a:t>
            </a:r>
          </a:p>
          <a:p>
            <a:pPr marL="0" indent="0" algn="ctr">
              <a:buNone/>
            </a:pPr>
            <a:r>
              <a:rPr lang="fr-FR" b="1" dirty="0" smtClean="0">
                <a:solidFill>
                  <a:srgbClr val="FFC000"/>
                </a:solidFill>
              </a:rPr>
              <a:t>règlement de base</a:t>
            </a:r>
          </a:p>
          <a:p>
            <a:pPr marL="0" indent="0" algn="ctr">
              <a:buNone/>
            </a:pPr>
            <a:r>
              <a:rPr lang="fr-FR" b="1" dirty="0" smtClean="0">
                <a:solidFill>
                  <a:srgbClr val="FFC000"/>
                </a:solidFill>
              </a:rPr>
              <a:t>(UE) 2018/1139</a:t>
            </a:r>
          </a:p>
          <a:p>
            <a:pPr marL="0" indent="0" algn="ctr">
              <a:buNone/>
            </a:pPr>
            <a:endParaRPr lang="fr-FR" sz="1600" dirty="0" smtClean="0"/>
          </a:p>
          <a:p>
            <a:pPr marL="0" indent="0" algn="ctr">
              <a:buNone/>
            </a:pPr>
            <a:r>
              <a:rPr lang="fr-FR" sz="2800" dirty="0" smtClean="0"/>
              <a:t>ENTRÉE EN VIGUEUR ET DISPOSITIONS TRANSITOIRES :</a:t>
            </a:r>
          </a:p>
          <a:p>
            <a:pPr marL="0" indent="0" algn="ctr">
              <a:buNone/>
            </a:pPr>
            <a:endParaRPr lang="fr-FR" sz="2800" dirty="0" smtClean="0"/>
          </a:p>
          <a:p>
            <a:pPr marL="0" indent="0">
              <a:buNone/>
            </a:pPr>
            <a:r>
              <a:rPr lang="fr-FR" dirty="0"/>
              <a:t>	</a:t>
            </a:r>
            <a:r>
              <a:rPr lang="fr-FR" dirty="0" smtClean="0"/>
              <a:t>- </a:t>
            </a:r>
            <a:r>
              <a:rPr lang="fr-FR" b="1" dirty="0" smtClean="0"/>
              <a:t>Publié le 22 août 2018</a:t>
            </a:r>
          </a:p>
          <a:p>
            <a:pPr marL="0" indent="0">
              <a:buNone/>
            </a:pPr>
            <a:r>
              <a:rPr lang="fr-FR" b="1" dirty="0"/>
              <a:t>	</a:t>
            </a:r>
            <a:r>
              <a:rPr lang="fr-FR" b="1" dirty="0" smtClean="0"/>
              <a:t>- Entré en vigueur le 11 septembre 2018</a:t>
            </a:r>
          </a:p>
          <a:p>
            <a:pPr marL="0" indent="0">
              <a:buNone/>
            </a:pPr>
            <a:r>
              <a:rPr lang="fr-FR" b="1" dirty="0"/>
              <a:t>	</a:t>
            </a:r>
            <a:r>
              <a:rPr lang="fr-FR" b="1" dirty="0" smtClean="0"/>
              <a:t>- Abroge le règlement 216/2008 (ancien</a:t>
            </a:r>
          </a:p>
          <a:p>
            <a:pPr marL="0" indent="0">
              <a:buNone/>
            </a:pPr>
            <a:r>
              <a:rPr lang="fr-FR" b="1" dirty="0"/>
              <a:t> </a:t>
            </a:r>
            <a:r>
              <a:rPr lang="fr-FR" b="1" dirty="0" smtClean="0"/>
              <a:t>           règlement de base), </a:t>
            </a:r>
            <a:endParaRPr lang="fr-FR" b="1" dirty="0"/>
          </a:p>
        </p:txBody>
      </p:sp>
      <p:sp>
        <p:nvSpPr>
          <p:cNvPr id="4" name="Espace réservé du pied de page 3"/>
          <p:cNvSpPr>
            <a:spLocks noGrp="1"/>
          </p:cNvSpPr>
          <p:nvPr>
            <p:ph type="ftr" sz="quarter" idx="11"/>
          </p:nvPr>
        </p:nvSpPr>
        <p:spPr/>
        <p:txBody>
          <a:bodyPr/>
          <a:lstStyle/>
          <a:p>
            <a:r>
              <a:rPr lang="fr-FR" dirty="0" smtClean="0"/>
              <a:t>Séminaire Exploitants BALLONS</a:t>
            </a:r>
            <a:endParaRPr lang="fr-FR" dirty="0"/>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16</a:t>
            </a:fld>
            <a:endParaRPr lang="fr-FR" dirty="0"/>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1937769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smtClean="0"/>
              <a:t>Séminaire Exploitants BALLONS</a:t>
            </a:r>
            <a:endParaRPr lang="fr-FR" dirty="0"/>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17</a:t>
            </a:fld>
            <a:endParaRPr lang="fr-F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128" y="71296"/>
            <a:ext cx="9190128" cy="638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6165304"/>
            <a:ext cx="1557020" cy="579120"/>
          </a:xfrm>
          <a:prstGeom prst="rect">
            <a:avLst/>
          </a:prstGeom>
          <a:solidFill>
            <a:srgbClr val="FFFFFF"/>
          </a:solidFill>
          <a:ln>
            <a:noFill/>
          </a:ln>
        </p:spPr>
      </p:pic>
    </p:spTree>
    <p:extLst>
      <p:ext uri="{BB962C8B-B14F-4D97-AF65-F5344CB8AC3E}">
        <p14:creationId xmlns:p14="http://schemas.microsoft.com/office/powerpoint/2010/main" val="428844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smtClean="0"/>
              <a:t>Séminaire Exploitants BALLONS</a:t>
            </a:r>
            <a:endParaRPr lang="fr-FR" dirty="0"/>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18</a:t>
            </a:fld>
            <a:endParaRPr lang="fr-FR"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05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6237312"/>
            <a:ext cx="1557020" cy="579120"/>
          </a:xfrm>
          <a:prstGeom prst="rect">
            <a:avLst/>
          </a:prstGeom>
          <a:solidFill>
            <a:srgbClr val="FFFFFF"/>
          </a:solidFill>
          <a:ln>
            <a:noFill/>
          </a:ln>
        </p:spPr>
      </p:pic>
    </p:spTree>
    <p:extLst>
      <p:ext uri="{BB962C8B-B14F-4D97-AF65-F5344CB8AC3E}">
        <p14:creationId xmlns:p14="http://schemas.microsoft.com/office/powerpoint/2010/main" val="4200835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smtClean="0"/>
              <a:t>Séminaire Exploitants BALLONS</a:t>
            </a:r>
            <a:endParaRPr lang="fr-FR" dirty="0"/>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19</a:t>
            </a:fld>
            <a:endParaRPr lang="fr-FR" dirty="0"/>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61381"/>
            <a:ext cx="9143999" cy="601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6249932"/>
            <a:ext cx="1557020" cy="579120"/>
          </a:xfrm>
          <a:prstGeom prst="rect">
            <a:avLst/>
          </a:prstGeom>
          <a:solidFill>
            <a:srgbClr val="FFFFFF"/>
          </a:solidFill>
          <a:ln>
            <a:noFill/>
          </a:ln>
        </p:spPr>
      </p:pic>
    </p:spTree>
    <p:extLst>
      <p:ext uri="{BB962C8B-B14F-4D97-AF65-F5344CB8AC3E}">
        <p14:creationId xmlns:p14="http://schemas.microsoft.com/office/powerpoint/2010/main" val="1162794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11776"/>
            <a:ext cx="8229600" cy="5469552"/>
          </a:xfrm>
        </p:spPr>
        <p:txBody>
          <a:bodyPr>
            <a:normAutofit fontScale="85000" lnSpcReduction="20000"/>
          </a:bodyPr>
          <a:lstStyle/>
          <a:p>
            <a:pPr marL="0" indent="0" algn="ctr">
              <a:buNone/>
            </a:pPr>
            <a:r>
              <a:rPr lang="fr-FR" b="1" i="1" u="sng" dirty="0">
                <a:solidFill>
                  <a:srgbClr val="FFC000"/>
                </a:solidFill>
              </a:rPr>
              <a:t>Préambule</a:t>
            </a:r>
            <a:r>
              <a:rPr lang="fr-FR" i="1" dirty="0"/>
              <a:t> : </a:t>
            </a:r>
            <a:r>
              <a:rPr lang="fr-FR" i="1" dirty="0" smtClean="0"/>
              <a:t> </a:t>
            </a:r>
            <a:endParaRPr lang="fr-FR" dirty="0"/>
          </a:p>
          <a:p>
            <a:r>
              <a:rPr lang="fr-FR" i="1" dirty="0"/>
              <a:t>Ce C-R ne remplace pas </a:t>
            </a:r>
            <a:r>
              <a:rPr lang="fr-FR" i="1" dirty="0" smtClean="0"/>
              <a:t>:</a:t>
            </a:r>
          </a:p>
          <a:p>
            <a:pPr lvl="1"/>
            <a:r>
              <a:rPr lang="fr-FR" i="1" dirty="0" smtClean="0"/>
              <a:t>l’information </a:t>
            </a:r>
            <a:r>
              <a:rPr lang="fr-FR" i="1" dirty="0"/>
              <a:t>officielle de la DGAC </a:t>
            </a:r>
            <a:endParaRPr lang="fr-FR" i="1" dirty="0" smtClean="0"/>
          </a:p>
          <a:p>
            <a:pPr lvl="1"/>
            <a:r>
              <a:rPr lang="fr-FR" i="1" dirty="0" smtClean="0"/>
              <a:t>ni </a:t>
            </a:r>
            <a:r>
              <a:rPr lang="fr-FR" i="1" dirty="0"/>
              <a:t>la lecture de la réglementation européenne et des guides associés.</a:t>
            </a:r>
            <a:endParaRPr lang="fr-FR" dirty="0"/>
          </a:p>
          <a:p>
            <a:pPr marL="0" indent="0" algn="ctr">
              <a:buNone/>
            </a:pPr>
            <a:r>
              <a:rPr lang="fr-FR" b="1" i="1" u="sng" dirty="0">
                <a:solidFill>
                  <a:srgbClr val="FFC000"/>
                </a:solidFill>
              </a:rPr>
              <a:t>O</a:t>
            </a:r>
            <a:r>
              <a:rPr lang="fr-FR" b="1" i="1" u="sng" dirty="0" smtClean="0">
                <a:solidFill>
                  <a:srgbClr val="FFC000"/>
                </a:solidFill>
              </a:rPr>
              <a:t>bjectif</a:t>
            </a:r>
            <a:r>
              <a:rPr lang="fr-FR" i="1" dirty="0" smtClean="0"/>
              <a:t> :</a:t>
            </a:r>
          </a:p>
          <a:p>
            <a:r>
              <a:rPr lang="fr-FR" i="1" dirty="0"/>
              <a:t>P</a:t>
            </a:r>
            <a:r>
              <a:rPr lang="fr-FR" i="1" dirty="0" smtClean="0"/>
              <a:t>hilosophie </a:t>
            </a:r>
            <a:r>
              <a:rPr lang="fr-FR" i="1" dirty="0"/>
              <a:t>de la démarche, </a:t>
            </a:r>
            <a:endParaRPr lang="fr-FR" i="1" dirty="0" smtClean="0"/>
          </a:p>
          <a:p>
            <a:r>
              <a:rPr lang="fr-FR" i="1" dirty="0"/>
              <a:t>M</a:t>
            </a:r>
            <a:r>
              <a:rPr lang="fr-FR" i="1" dirty="0" smtClean="0"/>
              <a:t>éthodologie</a:t>
            </a:r>
            <a:r>
              <a:rPr lang="fr-FR" i="1" dirty="0"/>
              <a:t>, </a:t>
            </a:r>
            <a:endParaRPr lang="fr-FR" i="1" dirty="0" smtClean="0"/>
          </a:p>
          <a:p>
            <a:r>
              <a:rPr lang="fr-FR" i="1" dirty="0"/>
              <a:t>R</a:t>
            </a:r>
            <a:r>
              <a:rPr lang="fr-FR" i="1" dirty="0" smtClean="0"/>
              <a:t>emplacement </a:t>
            </a:r>
            <a:r>
              <a:rPr lang="fr-FR" i="1" dirty="0"/>
              <a:t>de l’ancienne « obligation d’approbation préalable» par « le système déclaratif </a:t>
            </a:r>
            <a:r>
              <a:rPr lang="fr-FR" i="1" dirty="0" smtClean="0"/>
              <a:t>»,</a:t>
            </a:r>
          </a:p>
          <a:p>
            <a:r>
              <a:rPr lang="fr-FR" i="1" dirty="0"/>
              <a:t>P</a:t>
            </a:r>
            <a:r>
              <a:rPr lang="fr-FR" i="1" dirty="0" smtClean="0"/>
              <a:t>assage </a:t>
            </a:r>
            <a:r>
              <a:rPr lang="fr-FR" i="1" dirty="0"/>
              <a:t>par une période de </a:t>
            </a:r>
            <a:r>
              <a:rPr lang="fr-FR" i="1" dirty="0" smtClean="0"/>
              <a:t>transition,</a:t>
            </a:r>
          </a:p>
          <a:p>
            <a:r>
              <a:rPr lang="fr-FR" i="1" dirty="0"/>
              <a:t>R</a:t>
            </a:r>
            <a:r>
              <a:rPr lang="fr-FR" i="1" dirty="0" smtClean="0"/>
              <a:t>esponsabilisation </a:t>
            </a:r>
            <a:r>
              <a:rPr lang="fr-FR" i="1" dirty="0"/>
              <a:t>du déclarant, </a:t>
            </a:r>
            <a:endParaRPr lang="fr-FR" i="1" dirty="0" smtClean="0"/>
          </a:p>
          <a:p>
            <a:r>
              <a:rPr lang="fr-FR" i="1" dirty="0"/>
              <a:t>O</a:t>
            </a:r>
            <a:r>
              <a:rPr lang="fr-FR" i="1" dirty="0" smtClean="0"/>
              <a:t>bligation </a:t>
            </a:r>
            <a:r>
              <a:rPr lang="fr-FR" i="1" dirty="0"/>
              <a:t>d’une surveillance interne, … 	</a:t>
            </a:r>
            <a:endParaRPr lang="fr-FR" dirty="0"/>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
        <p:nvSpPr>
          <p:cNvPr id="5" name="Espace réservé du pied de page 4"/>
          <p:cNvSpPr>
            <a:spLocks noGrp="1"/>
          </p:cNvSpPr>
          <p:nvPr>
            <p:ph type="ftr" sz="quarter" idx="11"/>
          </p:nvPr>
        </p:nvSpPr>
        <p:spPr/>
        <p:txBody>
          <a:bodyPr/>
          <a:lstStyle/>
          <a:p>
            <a:r>
              <a:rPr lang="fr-FR" sz="1050" b="1" dirty="0" smtClean="0">
                <a:solidFill>
                  <a:srgbClr val="FFC000"/>
                </a:solidFill>
              </a:rPr>
              <a:t>Séminaire Exploitants BALLONS</a:t>
            </a:r>
            <a:endParaRPr lang="fr-FR" sz="1050" dirty="0"/>
          </a:p>
        </p:txBody>
      </p:sp>
      <p:sp>
        <p:nvSpPr>
          <p:cNvPr id="6" name="Espace réservé du numéro de diapositive 5"/>
          <p:cNvSpPr>
            <a:spLocks noGrp="1"/>
          </p:cNvSpPr>
          <p:nvPr>
            <p:ph type="sldNum" sz="quarter" idx="12"/>
          </p:nvPr>
        </p:nvSpPr>
        <p:spPr/>
        <p:txBody>
          <a:bodyPr/>
          <a:lstStyle/>
          <a:p>
            <a:fld id="{F26F90D4-9DFE-4F52-B39C-AB8D558701F9}" type="slidenum">
              <a:rPr lang="fr-FR" smtClean="0"/>
              <a:t>2</a:t>
            </a:fld>
            <a:endParaRPr lang="fr-FR" dirty="0"/>
          </a:p>
        </p:txBody>
      </p:sp>
    </p:spTree>
    <p:extLst>
      <p:ext uri="{BB962C8B-B14F-4D97-AF65-F5344CB8AC3E}">
        <p14:creationId xmlns:p14="http://schemas.microsoft.com/office/powerpoint/2010/main" val="4018742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smtClean="0"/>
              <a:t>Séminaire Exploitants BALLONS</a:t>
            </a:r>
            <a:endParaRPr lang="fr-FR" dirty="0"/>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20</a:t>
            </a:fld>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 y="332656"/>
            <a:ext cx="8855308" cy="6061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6197274"/>
            <a:ext cx="1557020" cy="579120"/>
          </a:xfrm>
          <a:prstGeom prst="rect">
            <a:avLst/>
          </a:prstGeom>
          <a:solidFill>
            <a:srgbClr val="FFFFFF"/>
          </a:solidFill>
          <a:ln>
            <a:noFill/>
          </a:ln>
        </p:spPr>
      </p:pic>
    </p:spTree>
    <p:extLst>
      <p:ext uri="{BB962C8B-B14F-4D97-AF65-F5344CB8AC3E}">
        <p14:creationId xmlns:p14="http://schemas.microsoft.com/office/powerpoint/2010/main" val="2165103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557020" cy="579120"/>
          </a:xfrm>
          <a:prstGeom prst="rect">
            <a:avLst/>
          </a:prstGeom>
          <a:solidFill>
            <a:srgbClr val="FFFFFF"/>
          </a:solidFill>
          <a:ln>
            <a:noFill/>
          </a:ln>
        </p:spPr>
      </p:pic>
      <p:sp>
        <p:nvSpPr>
          <p:cNvPr id="3" name="Espace réservé du contenu 2"/>
          <p:cNvSpPr>
            <a:spLocks noGrp="1"/>
          </p:cNvSpPr>
          <p:nvPr>
            <p:ph idx="1"/>
          </p:nvPr>
        </p:nvSpPr>
        <p:spPr>
          <a:xfrm>
            <a:off x="457200" y="443805"/>
            <a:ext cx="8229600" cy="5865515"/>
          </a:xfrm>
        </p:spPr>
        <p:txBody>
          <a:bodyPr>
            <a:normAutofit fontScale="92500" lnSpcReduction="10000"/>
          </a:bodyPr>
          <a:lstStyle/>
          <a:p>
            <a:pPr marL="0" indent="0" algn="ctr">
              <a:buNone/>
            </a:pPr>
            <a:r>
              <a:rPr lang="fr-FR" b="1" dirty="0" smtClean="0">
                <a:solidFill>
                  <a:srgbClr val="0070C0"/>
                </a:solidFill>
              </a:rPr>
              <a:t>CHAMP D’APPLICATION « </a:t>
            </a:r>
            <a:r>
              <a:rPr lang="fr-FR" b="1" dirty="0" smtClean="0">
                <a:solidFill>
                  <a:srgbClr val="FFC000"/>
                </a:solidFill>
              </a:rPr>
              <a:t>ANNEXE I</a:t>
            </a:r>
            <a:r>
              <a:rPr lang="fr-FR" b="1" dirty="0" smtClean="0">
                <a:solidFill>
                  <a:srgbClr val="0070C0"/>
                </a:solidFill>
              </a:rPr>
              <a:t> »</a:t>
            </a:r>
          </a:p>
          <a:p>
            <a:r>
              <a:rPr lang="fr-FR" sz="3000" dirty="0" smtClean="0"/>
              <a:t>Aéronefs visés à l'article 2, paragraphe 3, point d) </a:t>
            </a:r>
            <a:r>
              <a:rPr lang="fr-FR" dirty="0" smtClean="0"/>
              <a:t>:</a:t>
            </a:r>
          </a:p>
          <a:p>
            <a:pPr marL="0" indent="0">
              <a:buNone/>
            </a:pPr>
            <a:r>
              <a:rPr lang="fr-FR" dirty="0" smtClean="0"/>
              <a:t> 	- Article 2§3 :</a:t>
            </a:r>
          </a:p>
          <a:p>
            <a:pPr marL="0" indent="0">
              <a:buNone/>
            </a:pPr>
            <a:r>
              <a:rPr lang="fr-FR" dirty="0" smtClean="0"/>
              <a:t> « </a:t>
            </a:r>
            <a:r>
              <a:rPr lang="fr-FR" b="1" dirty="0" smtClean="0"/>
              <a:t>Le présent règlement ne s'applique pas:</a:t>
            </a:r>
            <a:r>
              <a:rPr lang="fr-FR" dirty="0" smtClean="0"/>
              <a:t>[…]</a:t>
            </a:r>
          </a:p>
          <a:p>
            <a:pPr marL="0" indent="0">
              <a:buNone/>
            </a:pPr>
            <a:r>
              <a:rPr lang="fr-FR" b="1" dirty="0" smtClean="0"/>
              <a:t>d) </a:t>
            </a:r>
            <a:r>
              <a:rPr lang="fr-FR" b="1" u="sng" dirty="0" smtClean="0"/>
              <a:t>à la conception, à la production, à la maintenance et à l'exploitation des aéronefs dont l'exploitation présente un risque faible pour la sécurité aérienne</a:t>
            </a:r>
            <a:r>
              <a:rPr lang="fr-FR" dirty="0" smtClean="0"/>
              <a:t>, tels qu'ils sont énumérés à l'annexe I, ni aux personnels et organismes prenant part à ces activités, sauf si un certificat a été délivré pour les aéronefs, ou est censé avoir été délivré, conformément au règlement (CE) n° 216/2008. »</a:t>
            </a:r>
            <a:endParaRPr lang="fr-FR" dirty="0"/>
          </a:p>
        </p:txBody>
      </p:sp>
      <p:sp>
        <p:nvSpPr>
          <p:cNvPr id="4" name="Espace réservé du pied de page 3"/>
          <p:cNvSpPr>
            <a:spLocks noGrp="1"/>
          </p:cNvSpPr>
          <p:nvPr>
            <p:ph type="ftr" sz="quarter" idx="11"/>
          </p:nvPr>
        </p:nvSpPr>
        <p:spPr/>
        <p:txBody>
          <a:bodyPr/>
          <a:lstStyle/>
          <a:p>
            <a:r>
              <a:rPr lang="fr-FR" dirty="0" smtClean="0"/>
              <a:t>Séminaire Exploitants BALLONS</a:t>
            </a:r>
            <a:endParaRPr lang="fr-FR" dirty="0"/>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21</a:t>
            </a:fld>
            <a:endParaRPr lang="fr-FR" dirty="0"/>
          </a:p>
        </p:txBody>
      </p:sp>
    </p:spTree>
    <p:extLst>
      <p:ext uri="{BB962C8B-B14F-4D97-AF65-F5344CB8AC3E}">
        <p14:creationId xmlns:p14="http://schemas.microsoft.com/office/powerpoint/2010/main" val="3244125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smtClean="0"/>
              <a:t>Séminaire Exploitants BALLONS</a:t>
            </a:r>
            <a:endParaRPr lang="fr-FR" dirty="0"/>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22</a:t>
            </a:fld>
            <a:endParaRPr lang="fr-FR"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356112"/>
            <a:ext cx="8897356" cy="5953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734755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11776"/>
            <a:ext cx="8229600" cy="5214387"/>
          </a:xfrm>
        </p:spPr>
        <p:txBody>
          <a:bodyPr/>
          <a:lstStyle/>
          <a:p>
            <a:pPr marL="0" indent="0" algn="ctr">
              <a:buNone/>
            </a:pPr>
            <a:r>
              <a:rPr lang="fr-FR" b="1" dirty="0" smtClean="0">
                <a:solidFill>
                  <a:srgbClr val="0070C0"/>
                </a:solidFill>
              </a:rPr>
              <a:t>CHAMP D’APPLICATION</a:t>
            </a:r>
          </a:p>
          <a:p>
            <a:endParaRPr lang="fr-FR" dirty="0"/>
          </a:p>
          <a:p>
            <a:r>
              <a:rPr lang="fr-FR" dirty="0" smtClean="0"/>
              <a:t>Possibilité d’</a:t>
            </a:r>
            <a:r>
              <a:rPr lang="fr-FR" dirty="0" err="1" smtClean="0"/>
              <a:t>opt</a:t>
            </a:r>
            <a:r>
              <a:rPr lang="fr-FR" dirty="0" smtClean="0"/>
              <a:t>-in pour certains aéronefs de </a:t>
            </a:r>
            <a:r>
              <a:rPr lang="fr-FR" b="1" dirty="0" smtClean="0"/>
              <a:t>l’annexe I</a:t>
            </a:r>
            <a:r>
              <a:rPr lang="fr-FR" dirty="0" smtClean="0"/>
              <a:t> à la demande du constructeur si l’aéronef est produit en série et qu’il n’a pas été précédemment approuvé conformément à une réglementation nationale d’un EM(article 2.4). </a:t>
            </a:r>
            <a:r>
              <a:rPr lang="fr-FR" dirty="0" err="1" smtClean="0"/>
              <a:t>Opt</a:t>
            </a:r>
            <a:r>
              <a:rPr lang="fr-FR" dirty="0" smtClean="0"/>
              <a:t>-in complet (tous les domaines).</a:t>
            </a:r>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23</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3375759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24</a:t>
            </a:fld>
            <a:endParaRPr lang="fr-F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3158"/>
            <a:ext cx="8979589" cy="591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88640"/>
            <a:ext cx="1557020" cy="579120"/>
          </a:xfrm>
          <a:prstGeom prst="rect">
            <a:avLst/>
          </a:prstGeom>
          <a:solidFill>
            <a:srgbClr val="FFFFFF"/>
          </a:solidFill>
          <a:ln>
            <a:noFill/>
          </a:ln>
        </p:spPr>
      </p:pic>
    </p:spTree>
    <p:extLst>
      <p:ext uri="{BB962C8B-B14F-4D97-AF65-F5344CB8AC3E}">
        <p14:creationId xmlns:p14="http://schemas.microsoft.com/office/powerpoint/2010/main" val="1130595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616624"/>
          </a:xfrm>
        </p:spPr>
        <p:txBody>
          <a:bodyPr>
            <a:normAutofit fontScale="92500" lnSpcReduction="20000"/>
          </a:bodyPr>
          <a:lstStyle/>
          <a:p>
            <a:pPr marL="0" indent="0" algn="ctr">
              <a:buNone/>
            </a:pPr>
            <a:r>
              <a:rPr lang="fr-FR" sz="3500" b="1" dirty="0" smtClean="0">
                <a:solidFill>
                  <a:srgbClr val="FFC000"/>
                </a:solidFill>
              </a:rPr>
              <a:t>DISPOSITIONS « OPS »</a:t>
            </a:r>
          </a:p>
          <a:p>
            <a:pPr marL="0" indent="0">
              <a:buNone/>
            </a:pPr>
            <a:r>
              <a:rPr lang="fr-FR" dirty="0" smtClean="0"/>
              <a:t>Section III (opérations aériennes) du chapitre III (Exigences de fond) : </a:t>
            </a:r>
          </a:p>
          <a:p>
            <a:r>
              <a:rPr lang="fr-FR" dirty="0" smtClean="0"/>
              <a:t>Art. 30  : exploitants d'aéronefs : déclaration ou certification, Annexe V : Exigences essentielles relatives aux OPS  :</a:t>
            </a:r>
          </a:p>
          <a:p>
            <a:r>
              <a:rPr lang="fr-FR" dirty="0" smtClean="0"/>
              <a:t>- </a:t>
            </a:r>
            <a:r>
              <a:rPr lang="fr-FR" b="1" dirty="0" smtClean="0"/>
              <a:t>Exigences générales pour toutes les opérations  </a:t>
            </a:r>
            <a:r>
              <a:rPr lang="fr-FR" dirty="0" smtClean="0"/>
              <a:t>: aéronef satisfait aux conditions de navigabilité, immatriculation etc…</a:t>
            </a:r>
          </a:p>
          <a:p>
            <a:r>
              <a:rPr lang="fr-FR" dirty="0" smtClean="0"/>
              <a:t>- </a:t>
            </a:r>
            <a:r>
              <a:rPr lang="fr-FR" b="1" dirty="0" smtClean="0"/>
              <a:t>Exigences supplémentaires pour le TP ou les opérations </a:t>
            </a:r>
            <a:r>
              <a:rPr lang="fr-FR" dirty="0" smtClean="0"/>
              <a:t>en avion, hélico ou tilt rotor « soumises à déclaration ou certification » : SGS, système de CR d’ événements, Manex etc…</a:t>
            </a:r>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25</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3199282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r>
              <a:rPr lang="fr-FR" sz="4000" b="1" dirty="0" smtClean="0">
                <a:solidFill>
                  <a:srgbClr val="0070C0"/>
                </a:solidFill>
              </a:rPr>
              <a:t>Opérations Aériennes </a:t>
            </a:r>
          </a:p>
          <a:p>
            <a:pPr marL="0" indent="0" algn="ctr">
              <a:buNone/>
            </a:pPr>
            <a:r>
              <a:rPr lang="fr-FR" sz="4000" b="1" dirty="0" smtClean="0">
                <a:solidFill>
                  <a:srgbClr val="0070C0"/>
                </a:solidFill>
              </a:rPr>
              <a:t>Ballon</a:t>
            </a:r>
          </a:p>
          <a:p>
            <a:pPr marL="0" indent="0" algn="ctr">
              <a:buNone/>
            </a:pPr>
            <a:endParaRPr lang="fr-FR" sz="4000" b="1" dirty="0" smtClean="0">
              <a:solidFill>
                <a:srgbClr val="0070C0"/>
              </a:solidFill>
            </a:endParaRPr>
          </a:p>
          <a:p>
            <a:pPr marL="0" indent="0" algn="ctr">
              <a:buNone/>
            </a:pPr>
            <a:r>
              <a:rPr lang="fr-FR" sz="4000" b="1" dirty="0" smtClean="0">
                <a:solidFill>
                  <a:srgbClr val="0070C0"/>
                </a:solidFill>
              </a:rPr>
              <a:t>Règlement (EU) </a:t>
            </a:r>
          </a:p>
          <a:p>
            <a:pPr marL="0" indent="0" algn="ctr">
              <a:buNone/>
            </a:pPr>
            <a:r>
              <a:rPr lang="fr-FR" sz="4000" b="1" dirty="0" smtClean="0">
                <a:solidFill>
                  <a:srgbClr val="0070C0"/>
                </a:solidFill>
              </a:rPr>
              <a:t>n°2018/395</a:t>
            </a:r>
            <a:endParaRPr lang="fr-FR" sz="4000" b="1"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26</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1942679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27</a:t>
            </a:fld>
            <a:endParaRPr lang="fr-F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2338"/>
            <a:ext cx="9144000" cy="6019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4624"/>
            <a:ext cx="1557020" cy="579120"/>
          </a:xfrm>
          <a:prstGeom prst="rect">
            <a:avLst/>
          </a:prstGeom>
          <a:solidFill>
            <a:srgbClr val="FFFFFF"/>
          </a:solidFill>
          <a:ln>
            <a:noFill/>
          </a:ln>
        </p:spPr>
      </p:pic>
    </p:spTree>
    <p:extLst>
      <p:ext uri="{BB962C8B-B14F-4D97-AF65-F5344CB8AC3E}">
        <p14:creationId xmlns:p14="http://schemas.microsoft.com/office/powerpoint/2010/main" val="2021352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28</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32656"/>
            <a:ext cx="9021812" cy="6072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6632"/>
            <a:ext cx="1557020" cy="579120"/>
          </a:xfrm>
          <a:prstGeom prst="rect">
            <a:avLst/>
          </a:prstGeom>
          <a:solidFill>
            <a:srgbClr val="FFFFFF"/>
          </a:solidFill>
          <a:ln>
            <a:noFill/>
          </a:ln>
        </p:spPr>
      </p:pic>
    </p:spTree>
    <p:extLst>
      <p:ext uri="{BB962C8B-B14F-4D97-AF65-F5344CB8AC3E}">
        <p14:creationId xmlns:p14="http://schemas.microsoft.com/office/powerpoint/2010/main" val="3807067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29</a:t>
            </a:fld>
            <a:endParaRPr lang="fr-F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36" y="406192"/>
            <a:ext cx="9029359" cy="5973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16632"/>
            <a:ext cx="1557020" cy="579120"/>
          </a:xfrm>
          <a:prstGeom prst="rect">
            <a:avLst/>
          </a:prstGeom>
          <a:solidFill>
            <a:srgbClr val="FFFFFF"/>
          </a:solidFill>
          <a:ln>
            <a:noFill/>
          </a:ln>
        </p:spPr>
      </p:pic>
    </p:spTree>
    <p:extLst>
      <p:ext uri="{BB962C8B-B14F-4D97-AF65-F5344CB8AC3E}">
        <p14:creationId xmlns:p14="http://schemas.microsoft.com/office/powerpoint/2010/main" val="17299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544616"/>
          </a:xfrm>
        </p:spPr>
        <p:txBody>
          <a:bodyPr>
            <a:normAutofit fontScale="70000" lnSpcReduction="20000"/>
          </a:bodyPr>
          <a:lstStyle/>
          <a:p>
            <a:pPr marL="0" indent="0" algn="ctr">
              <a:buNone/>
            </a:pPr>
            <a:r>
              <a:rPr lang="fr-FR" b="1" i="1" dirty="0" smtClean="0">
                <a:solidFill>
                  <a:srgbClr val="FFC000"/>
                </a:solidFill>
              </a:rPr>
              <a:t>   </a:t>
            </a:r>
            <a:r>
              <a:rPr lang="fr-FR" b="1" i="1" u="sng" dirty="0" smtClean="0">
                <a:solidFill>
                  <a:srgbClr val="FFC000"/>
                </a:solidFill>
              </a:rPr>
              <a:t>Introduction</a:t>
            </a:r>
            <a:r>
              <a:rPr lang="fr-FR" b="1" i="1" u="sng" dirty="0">
                <a:solidFill>
                  <a:srgbClr val="FFC000"/>
                </a:solidFill>
              </a:rPr>
              <a:t> par le coordinateur du séminaire</a:t>
            </a:r>
            <a:endParaRPr lang="fr-FR" dirty="0">
              <a:solidFill>
                <a:srgbClr val="FFC000"/>
              </a:solidFill>
            </a:endParaRPr>
          </a:p>
          <a:p>
            <a:pPr marL="0" indent="0">
              <a:buNone/>
            </a:pPr>
            <a:endParaRPr lang="fr-FR" dirty="0"/>
          </a:p>
          <a:p>
            <a:r>
              <a:rPr lang="fr-FR" sz="3800" i="1" dirty="0">
                <a:solidFill>
                  <a:srgbClr val="0070C0"/>
                </a:solidFill>
              </a:rPr>
              <a:t>Il faut saluer l’EASA d’avoir entendu l’appel des exploitants BALLON. Il faut que la transition se passe bien. Le champ opérationnel des « ballons » est l’un des derniers.</a:t>
            </a:r>
          </a:p>
          <a:p>
            <a:r>
              <a:rPr lang="fr-FR" sz="3800" i="1" u="sng" dirty="0">
                <a:solidFill>
                  <a:srgbClr val="0070C0"/>
                </a:solidFill>
              </a:rPr>
              <a:t>Volonté de la DGAC</a:t>
            </a:r>
            <a:r>
              <a:rPr lang="fr-FR" sz="3800" i="1" dirty="0">
                <a:solidFill>
                  <a:srgbClr val="0070C0"/>
                </a:solidFill>
              </a:rPr>
              <a:t> : </a:t>
            </a:r>
            <a:r>
              <a:rPr lang="fr-FR" sz="3800" i="1" dirty="0" smtClean="0">
                <a:solidFill>
                  <a:srgbClr val="0070C0"/>
                </a:solidFill>
              </a:rPr>
              <a:t>un </a:t>
            </a:r>
            <a:r>
              <a:rPr lang="fr-FR" sz="3800" i="1" dirty="0">
                <a:solidFill>
                  <a:srgbClr val="0070C0"/>
                </a:solidFill>
              </a:rPr>
              <a:t>règlement est applicable s’il est bien compris, l’objectif est « la SECURITE </a:t>
            </a:r>
            <a:r>
              <a:rPr lang="fr-FR" sz="3800" i="1" dirty="0" smtClean="0">
                <a:solidFill>
                  <a:srgbClr val="0070C0"/>
                </a:solidFill>
              </a:rPr>
              <a:t>»</a:t>
            </a:r>
            <a:endParaRPr lang="fr-FR" sz="3800" i="1" dirty="0">
              <a:solidFill>
                <a:srgbClr val="0070C0"/>
              </a:solidFill>
            </a:endParaRPr>
          </a:p>
          <a:p>
            <a:r>
              <a:rPr lang="fr-FR" sz="3800" i="1" u="sng" dirty="0">
                <a:solidFill>
                  <a:srgbClr val="0070C0"/>
                </a:solidFill>
              </a:rPr>
              <a:t>Convivialité</a:t>
            </a:r>
            <a:r>
              <a:rPr lang="fr-FR" sz="3800" i="1" dirty="0">
                <a:solidFill>
                  <a:srgbClr val="0070C0"/>
                </a:solidFill>
              </a:rPr>
              <a:t> : ce séminaire doit rendre cette information conviviale. S’il subsiste des questions non totalement réglées, il conviendra d’enrichir le site FAQ.</a:t>
            </a:r>
          </a:p>
          <a:p>
            <a:r>
              <a:rPr lang="fr-FR" sz="3800" i="1" u="sng" dirty="0">
                <a:solidFill>
                  <a:srgbClr val="0070C0"/>
                </a:solidFill>
              </a:rPr>
              <a:t>Accompagnement</a:t>
            </a:r>
            <a:r>
              <a:rPr lang="fr-FR" sz="3800" i="1" dirty="0">
                <a:solidFill>
                  <a:srgbClr val="0070C0"/>
                </a:solidFill>
              </a:rPr>
              <a:t> : il est prévu des guides pour aider à la rédaction des manuels demandés.</a:t>
            </a:r>
          </a:p>
          <a:p>
            <a:r>
              <a:rPr lang="fr-FR" sz="3800" i="1" dirty="0">
                <a:solidFill>
                  <a:srgbClr val="0070C0"/>
                </a:solidFill>
              </a:rPr>
              <a:t>Dans </a:t>
            </a:r>
            <a:r>
              <a:rPr lang="fr-FR" sz="3800" i="1" dirty="0" smtClean="0">
                <a:solidFill>
                  <a:srgbClr val="0070C0"/>
                </a:solidFill>
              </a:rPr>
              <a:t>la salle</a:t>
            </a:r>
            <a:r>
              <a:rPr lang="fr-FR" sz="3800" i="1" dirty="0">
                <a:solidFill>
                  <a:srgbClr val="0070C0"/>
                </a:solidFill>
              </a:rPr>
              <a:t> : 4 exploitants de ballons du groupe D, 5 entités exploitant 5 ballons ou plus</a:t>
            </a:r>
            <a:r>
              <a:rPr lang="fr-FR" sz="3800" dirty="0">
                <a:solidFill>
                  <a:srgbClr val="0070C0"/>
                </a:solidFill>
              </a:rPr>
              <a:t> </a:t>
            </a:r>
            <a:r>
              <a:rPr lang="fr-FR" sz="3800" dirty="0" smtClean="0">
                <a:solidFill>
                  <a:srgbClr val="0070C0"/>
                </a:solidFill>
              </a:rPr>
              <a:t>;</a:t>
            </a:r>
            <a:endParaRPr lang="fr-FR" sz="3800" dirty="0"/>
          </a:p>
          <a:p>
            <a:endParaRPr lang="fr-FR" dirty="0"/>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
        <p:nvSpPr>
          <p:cNvPr id="5" name="Espace réservé du pied de page 4"/>
          <p:cNvSpPr>
            <a:spLocks noGrp="1"/>
          </p:cNvSpPr>
          <p:nvPr>
            <p:ph type="ftr" sz="quarter" idx="11"/>
          </p:nvPr>
        </p:nvSpPr>
        <p:spPr/>
        <p:txBody>
          <a:bodyPr/>
          <a:lstStyle/>
          <a:p>
            <a:r>
              <a:rPr lang="fr-FR" dirty="0" smtClean="0"/>
              <a:t>Séminaire Exploitants BALLONS</a:t>
            </a:r>
            <a:endParaRPr lang="fr-FR" dirty="0"/>
          </a:p>
        </p:txBody>
      </p:sp>
      <p:sp>
        <p:nvSpPr>
          <p:cNvPr id="6" name="Espace réservé du numéro de diapositive 5"/>
          <p:cNvSpPr>
            <a:spLocks noGrp="1"/>
          </p:cNvSpPr>
          <p:nvPr>
            <p:ph type="sldNum" sz="quarter" idx="12"/>
          </p:nvPr>
        </p:nvSpPr>
        <p:spPr/>
        <p:txBody>
          <a:bodyPr/>
          <a:lstStyle/>
          <a:p>
            <a:fld id="{F26F90D4-9DFE-4F52-B39C-AB8D558701F9}" type="slidenum">
              <a:rPr lang="fr-FR" smtClean="0"/>
              <a:t>3</a:t>
            </a:fld>
            <a:endParaRPr lang="fr-FR" dirty="0"/>
          </a:p>
        </p:txBody>
      </p:sp>
    </p:spTree>
    <p:extLst>
      <p:ext uri="{BB962C8B-B14F-4D97-AF65-F5344CB8AC3E}">
        <p14:creationId xmlns:p14="http://schemas.microsoft.com/office/powerpoint/2010/main" val="1843395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1557020" cy="579120"/>
          </a:xfrm>
          <a:prstGeom prst="rect">
            <a:avLst/>
          </a:prstGeom>
          <a:solidFill>
            <a:srgbClr val="FFFFFF"/>
          </a:solidFill>
          <a:ln>
            <a:noFill/>
          </a:ln>
        </p:spPr>
      </p:pic>
      <p:sp>
        <p:nvSpPr>
          <p:cNvPr id="3" name="Espace réservé du contenu 2"/>
          <p:cNvSpPr>
            <a:spLocks noGrp="1"/>
          </p:cNvSpPr>
          <p:nvPr>
            <p:ph idx="1"/>
          </p:nvPr>
        </p:nvSpPr>
        <p:spPr>
          <a:xfrm>
            <a:off x="457200" y="406192"/>
            <a:ext cx="8229600" cy="5975136"/>
          </a:xfrm>
        </p:spPr>
        <p:txBody>
          <a:bodyPr>
            <a:normAutofit fontScale="85000" lnSpcReduction="10000"/>
          </a:bodyPr>
          <a:lstStyle/>
          <a:p>
            <a:pPr marL="0" indent="0" algn="ctr">
              <a:buNone/>
            </a:pPr>
            <a:r>
              <a:rPr lang="fr-FR" b="1" dirty="0" smtClean="0">
                <a:solidFill>
                  <a:srgbClr val="0070C0"/>
                </a:solidFill>
              </a:rPr>
              <a:t>RÈGLEMENT BALLON - PRINCIPES GÉNÉRAUX</a:t>
            </a:r>
          </a:p>
          <a:p>
            <a:pPr marL="0" indent="0">
              <a:buNone/>
            </a:pPr>
            <a:endParaRPr lang="fr-FR" dirty="0" smtClean="0"/>
          </a:p>
          <a:p>
            <a:r>
              <a:rPr lang="fr-FR" u="sng" dirty="0" smtClean="0"/>
              <a:t>Qu’est qu’une exploitation commerciale </a:t>
            </a:r>
            <a:r>
              <a:rPr lang="fr-FR" dirty="0" smtClean="0"/>
              <a:t>? </a:t>
            </a:r>
          </a:p>
          <a:p>
            <a:pPr marL="0" indent="0">
              <a:buNone/>
            </a:pPr>
            <a:endParaRPr lang="fr-FR" dirty="0" smtClean="0"/>
          </a:p>
          <a:p>
            <a:pPr marL="0" indent="0" algn="ctr">
              <a:buNone/>
            </a:pPr>
            <a:r>
              <a:rPr lang="fr-FR" sz="2200" b="1" i="1" dirty="0" smtClean="0"/>
              <a:t>Règlement (CE) n°216/2008, Article 3 – Définitions , point i)</a:t>
            </a:r>
          </a:p>
          <a:p>
            <a:pPr marL="0" indent="0" algn="ctr">
              <a:buNone/>
            </a:pPr>
            <a:endParaRPr lang="fr-FR" sz="2900" i="1" dirty="0" smtClean="0"/>
          </a:p>
          <a:p>
            <a:r>
              <a:rPr lang="fr-FR" b="1" dirty="0" smtClean="0">
                <a:solidFill>
                  <a:srgbClr val="0070C0"/>
                </a:solidFill>
              </a:rPr>
              <a:t>Toute exploitation d'un aéronef, contre rémunération ou à tout autre titre onéreux, qui est à la disposition du public ou, lorsqu'elle n'est pas mise à la disposition du public, qui est exercée en vertu d'un contrat conclu entre un exploitant et un client, et dans le cadre duquel ce dernier n'exerce aucun contrôle sur l'exploitant. </a:t>
            </a:r>
          </a:p>
          <a:p>
            <a:pPr marL="0" indent="0">
              <a:buNone/>
            </a:pPr>
            <a:r>
              <a:rPr lang="fr-FR" dirty="0" smtClean="0"/>
              <a:t>		</a:t>
            </a:r>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30</a:t>
            </a:fld>
            <a:endParaRPr lang="fr-FR"/>
          </a:p>
        </p:txBody>
      </p:sp>
    </p:spTree>
    <p:extLst>
      <p:ext uri="{BB962C8B-B14F-4D97-AF65-F5344CB8AC3E}">
        <p14:creationId xmlns:p14="http://schemas.microsoft.com/office/powerpoint/2010/main" val="245517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620688"/>
            <a:ext cx="8712968" cy="5760640"/>
          </a:xfrm>
        </p:spPr>
        <p:txBody>
          <a:bodyPr>
            <a:normAutofit fontScale="70000" lnSpcReduction="20000"/>
          </a:bodyPr>
          <a:lstStyle/>
          <a:p>
            <a:pPr marL="0" indent="0" algn="ctr">
              <a:buNone/>
            </a:pPr>
            <a:r>
              <a:rPr lang="fr-FR" sz="2900" b="1" i="1" dirty="0" smtClean="0"/>
              <a:t>Règlement (UE) n° 2018/395, Article 3</a:t>
            </a:r>
          </a:p>
          <a:p>
            <a:pPr marL="0" indent="0" algn="ctr">
              <a:buNone/>
            </a:pPr>
            <a:endParaRPr lang="fr-FR" sz="2900" b="1" i="1" dirty="0" smtClean="0"/>
          </a:p>
          <a:p>
            <a:pPr marL="0" indent="0">
              <a:buNone/>
            </a:pPr>
            <a:r>
              <a:rPr lang="fr-FR" sz="2900" b="1" u="sng" dirty="0" smtClean="0"/>
              <a:t>Les exploitations non-commerciales sont soumises à la sous-partie BAS</a:t>
            </a:r>
          </a:p>
          <a:p>
            <a:pPr marL="0" indent="0">
              <a:buNone/>
            </a:pPr>
            <a:r>
              <a:rPr lang="fr-FR" sz="2900" b="1" u="sng" dirty="0" smtClean="0"/>
              <a:t>Les exploitations commerciales sont soumises aux sous-partie BAS ET ADD</a:t>
            </a:r>
            <a:r>
              <a:rPr lang="fr-FR" sz="2900" dirty="0" smtClean="0"/>
              <a:t>,</a:t>
            </a:r>
            <a:r>
              <a:rPr lang="fr-FR" dirty="0" smtClean="0"/>
              <a:t> </a:t>
            </a:r>
          </a:p>
          <a:p>
            <a:pPr marL="0" indent="0">
              <a:buNone/>
            </a:pPr>
            <a:r>
              <a:rPr lang="fr-FR" b="1" dirty="0" smtClean="0">
                <a:solidFill>
                  <a:srgbClr val="FFC000"/>
                </a:solidFill>
              </a:rPr>
              <a:t>à l’exception des activités suivantes </a:t>
            </a:r>
            <a:r>
              <a:rPr lang="fr-FR" dirty="0" smtClean="0"/>
              <a:t>:</a:t>
            </a:r>
          </a:p>
          <a:p>
            <a:pPr marL="0" indent="0">
              <a:buNone/>
            </a:pPr>
            <a:r>
              <a:rPr lang="fr-FR" dirty="0" smtClean="0"/>
              <a:t>  </a:t>
            </a:r>
            <a:r>
              <a:rPr lang="fr-FR" b="1" dirty="0" smtClean="0"/>
              <a:t>- vols avec partage de frais et un maximum de quatre personnes à  bord,</a:t>
            </a:r>
          </a:p>
          <a:p>
            <a:pPr marL="0" indent="0">
              <a:buNone/>
            </a:pPr>
            <a:endParaRPr lang="fr-FR" b="1" dirty="0" smtClean="0"/>
          </a:p>
          <a:p>
            <a:pPr marL="0" indent="0">
              <a:buNone/>
            </a:pPr>
            <a:r>
              <a:rPr lang="fr-FR" b="1" dirty="0" smtClean="0"/>
              <a:t>  - vols de compétitions ou de démonstration dont </a:t>
            </a:r>
          </a:p>
          <a:p>
            <a:pPr marL="0" indent="0">
              <a:buNone/>
            </a:pPr>
            <a:r>
              <a:rPr lang="fr-FR" b="1" i="1" dirty="0"/>
              <a:t> </a:t>
            </a:r>
            <a:r>
              <a:rPr lang="fr-FR" b="1" i="1" dirty="0" smtClean="0"/>
              <a:t>    </a:t>
            </a:r>
            <a:r>
              <a:rPr lang="fr-FR" b="1" i="1" u="sng" dirty="0" smtClean="0"/>
              <a:t>la rémunération est limitée,</a:t>
            </a:r>
          </a:p>
          <a:p>
            <a:pPr marL="0" indent="0">
              <a:buNone/>
            </a:pPr>
            <a:r>
              <a:rPr lang="fr-FR" b="1" dirty="0" smtClean="0"/>
              <a:t>  - baptêmes de l’air avec quatre personnes (</a:t>
            </a:r>
            <a:r>
              <a:rPr lang="fr-FR" b="1" i="1" dirty="0" smtClean="0"/>
              <a:t>occupants !</a:t>
            </a:r>
            <a:r>
              <a:rPr lang="fr-FR" b="1" dirty="0" smtClean="0"/>
              <a:t>) ou moins </a:t>
            </a:r>
          </a:p>
          <a:p>
            <a:pPr marL="0" indent="0">
              <a:buNone/>
            </a:pPr>
            <a:endParaRPr lang="fr-FR" b="1" dirty="0" smtClean="0"/>
          </a:p>
          <a:p>
            <a:pPr marL="0" indent="0">
              <a:buNone/>
            </a:pPr>
            <a:r>
              <a:rPr lang="fr-FR" b="1" dirty="0" smtClean="0"/>
              <a:t>  - et vols effectués aux fins du largage de parachutistes, soit par un </a:t>
            </a:r>
          </a:p>
          <a:p>
            <a:pPr marL="0" indent="0">
              <a:buNone/>
            </a:pPr>
            <a:r>
              <a:rPr lang="fr-FR" b="1" dirty="0"/>
              <a:t> </a:t>
            </a:r>
            <a:r>
              <a:rPr lang="fr-FR" b="1" dirty="0" smtClean="0"/>
              <a:t>   organisme de formation soit par un organisme créé dans le but de     </a:t>
            </a:r>
          </a:p>
          <a:p>
            <a:pPr marL="0" indent="0">
              <a:buNone/>
            </a:pPr>
            <a:r>
              <a:rPr lang="fr-FR" b="1" dirty="0"/>
              <a:t> </a:t>
            </a:r>
            <a:r>
              <a:rPr lang="fr-FR" b="1" dirty="0" smtClean="0"/>
              <a:t>   promouvoir l’aviation aérienne de sport ou de loisir,  </a:t>
            </a:r>
          </a:p>
          <a:p>
            <a:pPr marL="0" indent="0">
              <a:buNone/>
            </a:pPr>
            <a:r>
              <a:rPr lang="fr-FR" b="1" dirty="0" smtClean="0"/>
              <a:t>  </a:t>
            </a:r>
          </a:p>
          <a:p>
            <a:pPr marL="0" indent="0">
              <a:buNone/>
            </a:pPr>
            <a:r>
              <a:rPr lang="fr-FR" b="1" dirty="0" smtClean="0"/>
              <a:t> - vols d’entrainement effectués par un organisme de formation.</a:t>
            </a:r>
          </a:p>
          <a:p>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31</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1557020" cy="579120"/>
          </a:xfrm>
          <a:prstGeom prst="rect">
            <a:avLst/>
          </a:prstGeom>
          <a:solidFill>
            <a:srgbClr val="FFFFFF"/>
          </a:solidFill>
          <a:ln>
            <a:noFill/>
          </a:ln>
        </p:spPr>
      </p:pic>
    </p:spTree>
    <p:extLst>
      <p:ext uri="{BB962C8B-B14F-4D97-AF65-F5344CB8AC3E}">
        <p14:creationId xmlns:p14="http://schemas.microsoft.com/office/powerpoint/2010/main" val="42084355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6632"/>
            <a:ext cx="1557020" cy="579120"/>
          </a:xfrm>
          <a:prstGeom prst="rect">
            <a:avLst/>
          </a:prstGeom>
          <a:solidFill>
            <a:srgbClr val="FFFFFF"/>
          </a:solidFill>
          <a:ln>
            <a:noFill/>
          </a:ln>
        </p:spPr>
      </p:pic>
      <p:sp>
        <p:nvSpPr>
          <p:cNvPr id="3" name="Espace réservé du contenu 2"/>
          <p:cNvSpPr>
            <a:spLocks noGrp="1"/>
          </p:cNvSpPr>
          <p:nvPr>
            <p:ph idx="1"/>
          </p:nvPr>
        </p:nvSpPr>
        <p:spPr>
          <a:xfrm>
            <a:off x="457200" y="548680"/>
            <a:ext cx="8229600" cy="5577483"/>
          </a:xfrm>
        </p:spPr>
        <p:txBody>
          <a:bodyPr>
            <a:normAutofit fontScale="70000" lnSpcReduction="20000"/>
          </a:bodyPr>
          <a:lstStyle/>
          <a:p>
            <a:pPr marL="0" indent="0" algn="ctr">
              <a:buNone/>
            </a:pPr>
            <a:r>
              <a:rPr lang="fr-FR" b="1" dirty="0" smtClean="0">
                <a:solidFill>
                  <a:srgbClr val="0070C0"/>
                </a:solidFill>
              </a:rPr>
              <a:t>RÈGLEMENT BALLON - PRINCIPES GÉNÉRAUX</a:t>
            </a:r>
          </a:p>
          <a:p>
            <a:pPr marL="0" indent="0" algn="ctr">
              <a:buNone/>
            </a:pPr>
            <a:endParaRPr lang="fr-FR" b="1" dirty="0" smtClean="0">
              <a:solidFill>
                <a:srgbClr val="0070C0"/>
              </a:solidFill>
            </a:endParaRPr>
          </a:p>
          <a:p>
            <a:r>
              <a:rPr lang="fr-FR" b="1" u="sng" dirty="0" smtClean="0"/>
              <a:t>Qu’est qu’une exploitation spécialisée </a:t>
            </a:r>
            <a:r>
              <a:rPr lang="fr-FR" dirty="0" smtClean="0"/>
              <a:t>?</a:t>
            </a:r>
          </a:p>
          <a:p>
            <a:r>
              <a:rPr lang="fr-FR" dirty="0" smtClean="0"/>
              <a:t>Pour déterminer si l’activité entre dans le cadre d’une exploitation spécialisée, l’exploitant ou le pilote doit prendre en compte les critères suivants :</a:t>
            </a:r>
          </a:p>
          <a:p>
            <a:pPr marL="0" indent="0">
              <a:buNone/>
            </a:pPr>
            <a:r>
              <a:rPr lang="fr-FR" dirty="0" smtClean="0"/>
              <a:t>	* </a:t>
            </a:r>
            <a:r>
              <a:rPr lang="fr-FR" b="1" dirty="0" smtClean="0"/>
              <a:t>un équipement particulier est nécessaire pour accomplir la</a:t>
            </a:r>
          </a:p>
          <a:p>
            <a:pPr marL="0" indent="0">
              <a:buNone/>
            </a:pPr>
            <a:r>
              <a:rPr lang="fr-FR" b="1" dirty="0"/>
              <a:t> </a:t>
            </a:r>
            <a:r>
              <a:rPr lang="fr-FR" b="1" dirty="0" smtClean="0"/>
              <a:t>                 tâche et il influence le comportement du ballon en vol</a:t>
            </a:r>
          </a:p>
          <a:p>
            <a:pPr marL="0" indent="0">
              <a:buNone/>
            </a:pPr>
            <a:r>
              <a:rPr lang="fr-FR" b="1" dirty="0" smtClean="0"/>
              <a:t>	* des charges externes sont soulevées, ou</a:t>
            </a:r>
          </a:p>
          <a:p>
            <a:pPr marL="0" indent="0">
              <a:buNone/>
            </a:pPr>
            <a:r>
              <a:rPr lang="fr-FR" b="1" dirty="0" smtClean="0"/>
              <a:t>	* des personnes entrent ou quittent le ballon pendant le vol</a:t>
            </a:r>
          </a:p>
          <a:p>
            <a:r>
              <a:rPr lang="fr-FR" b="1" u="sng" dirty="0" smtClean="0"/>
              <a:t>Les activités concernées sont </a:t>
            </a:r>
            <a:r>
              <a:rPr lang="fr-FR" dirty="0" smtClean="0"/>
              <a:t>:</a:t>
            </a:r>
          </a:p>
          <a:p>
            <a:pPr lvl="1">
              <a:buFontTx/>
              <a:buChar char="-"/>
            </a:pPr>
            <a:r>
              <a:rPr lang="fr-FR" b="1" dirty="0" smtClean="0"/>
              <a:t>Parachutisme</a:t>
            </a:r>
          </a:p>
          <a:p>
            <a:pPr lvl="1">
              <a:buFontTx/>
              <a:buChar char="-"/>
            </a:pPr>
            <a:r>
              <a:rPr lang="fr-FR" b="1" dirty="0"/>
              <a:t>L</a:t>
            </a:r>
            <a:r>
              <a:rPr lang="fr-FR" b="1" dirty="0" smtClean="0"/>
              <a:t>argage de deltaplane</a:t>
            </a:r>
          </a:p>
          <a:p>
            <a:pPr lvl="1">
              <a:buFontTx/>
              <a:buChar char="-"/>
            </a:pPr>
            <a:r>
              <a:rPr lang="fr-FR" b="1" dirty="0"/>
              <a:t>V</a:t>
            </a:r>
            <a:r>
              <a:rPr lang="fr-FR" b="1" dirty="0" smtClean="0"/>
              <a:t>ols à l’occasion d’évènements, comme les vols de démonstration  ou de compétition</a:t>
            </a:r>
            <a:r>
              <a:rPr lang="fr-FR" dirty="0" smtClean="0"/>
              <a:t>.</a:t>
            </a:r>
          </a:p>
          <a:p>
            <a:pPr marL="457200" lvl="1" indent="0">
              <a:buNone/>
            </a:pPr>
            <a:r>
              <a:rPr lang="fr-FR" dirty="0" smtClean="0"/>
              <a:t>En revanche, les vols publicitaires ainsi que les vols pour les médias, la télévision et le cinéma ne sont pas considérés comme des exploitations spécialisées.</a:t>
            </a:r>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32</a:t>
            </a:fld>
            <a:endParaRPr lang="fr-FR"/>
          </a:p>
        </p:txBody>
      </p:sp>
    </p:spTree>
    <p:extLst>
      <p:ext uri="{BB962C8B-B14F-4D97-AF65-F5344CB8AC3E}">
        <p14:creationId xmlns:p14="http://schemas.microsoft.com/office/powerpoint/2010/main" val="13849688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33</a:t>
            </a:fld>
            <a:endParaRPr lang="fr-F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03370"/>
            <a:ext cx="9143999" cy="6177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6309320"/>
            <a:ext cx="1008112" cy="432048"/>
          </a:xfrm>
          <a:prstGeom prst="rect">
            <a:avLst/>
          </a:prstGeom>
          <a:solidFill>
            <a:srgbClr val="FFFFFF"/>
          </a:solidFill>
          <a:ln>
            <a:noFill/>
          </a:ln>
        </p:spPr>
      </p:pic>
    </p:spTree>
    <p:extLst>
      <p:ext uri="{BB962C8B-B14F-4D97-AF65-F5344CB8AC3E}">
        <p14:creationId xmlns:p14="http://schemas.microsoft.com/office/powerpoint/2010/main" val="3450020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34</a:t>
            </a:fld>
            <a:endParaRPr lang="fr-FR"/>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60648"/>
            <a:ext cx="9143999"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164" y="188640"/>
            <a:ext cx="1557020" cy="579120"/>
          </a:xfrm>
          <a:prstGeom prst="rect">
            <a:avLst/>
          </a:prstGeom>
          <a:solidFill>
            <a:srgbClr val="FFFFFF"/>
          </a:solidFill>
          <a:ln>
            <a:noFill/>
          </a:ln>
        </p:spPr>
      </p:pic>
    </p:spTree>
    <p:extLst>
      <p:ext uri="{BB962C8B-B14F-4D97-AF65-F5344CB8AC3E}">
        <p14:creationId xmlns:p14="http://schemas.microsoft.com/office/powerpoint/2010/main" val="2622814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35</a:t>
            </a:fld>
            <a:endParaRPr lang="fr-FR"/>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8640"/>
            <a:ext cx="1557020" cy="579120"/>
          </a:xfrm>
          <a:prstGeom prst="rect">
            <a:avLst/>
          </a:prstGeom>
          <a:solidFill>
            <a:srgbClr val="FFFFFF"/>
          </a:solidFill>
          <a:ln>
            <a:noFill/>
          </a:ln>
        </p:spPr>
      </p:pic>
    </p:spTree>
    <p:extLst>
      <p:ext uri="{BB962C8B-B14F-4D97-AF65-F5344CB8AC3E}">
        <p14:creationId xmlns:p14="http://schemas.microsoft.com/office/powerpoint/2010/main" val="1512619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36</a:t>
            </a:fld>
            <a:endParaRPr lang="fr-FR"/>
          </a:p>
        </p:txBody>
      </p:sp>
      <p:pic>
        <p:nvPicPr>
          <p:cNvPr id="184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187"/>
            <a:ext cx="9144000" cy="591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16632"/>
            <a:ext cx="1557020" cy="579120"/>
          </a:xfrm>
          <a:prstGeom prst="rect">
            <a:avLst/>
          </a:prstGeom>
          <a:solidFill>
            <a:srgbClr val="FFFFFF"/>
          </a:solidFill>
          <a:ln>
            <a:noFill/>
          </a:ln>
        </p:spPr>
      </p:pic>
    </p:spTree>
    <p:extLst>
      <p:ext uri="{BB962C8B-B14F-4D97-AF65-F5344CB8AC3E}">
        <p14:creationId xmlns:p14="http://schemas.microsoft.com/office/powerpoint/2010/main" val="41052233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37</a:t>
            </a:fld>
            <a:endParaRPr lang="fr-FR"/>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50208"/>
            <a:ext cx="9144000" cy="5901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85584"/>
            <a:ext cx="1557020" cy="579120"/>
          </a:xfrm>
          <a:prstGeom prst="rect">
            <a:avLst/>
          </a:prstGeom>
          <a:solidFill>
            <a:srgbClr val="FFFFFF"/>
          </a:solidFill>
          <a:ln>
            <a:noFill/>
          </a:ln>
        </p:spPr>
      </p:pic>
    </p:spTree>
    <p:extLst>
      <p:ext uri="{BB962C8B-B14F-4D97-AF65-F5344CB8AC3E}">
        <p14:creationId xmlns:p14="http://schemas.microsoft.com/office/powerpoint/2010/main" val="17894277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38</a:t>
            </a:fld>
            <a:endParaRPr lang="fr-F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3466"/>
            <a:ext cx="9144000" cy="5887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60648"/>
            <a:ext cx="1557020" cy="579120"/>
          </a:xfrm>
          <a:prstGeom prst="rect">
            <a:avLst/>
          </a:prstGeom>
          <a:solidFill>
            <a:srgbClr val="FFFFFF"/>
          </a:solidFill>
          <a:ln>
            <a:noFill/>
          </a:ln>
        </p:spPr>
      </p:pic>
    </p:spTree>
    <p:extLst>
      <p:ext uri="{BB962C8B-B14F-4D97-AF65-F5344CB8AC3E}">
        <p14:creationId xmlns:p14="http://schemas.microsoft.com/office/powerpoint/2010/main" val="17634222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50208"/>
            <a:ext cx="8229600" cy="5831120"/>
          </a:xfrm>
        </p:spPr>
        <p:txBody>
          <a:bodyPr>
            <a:normAutofit fontScale="92500" lnSpcReduction="10000"/>
          </a:bodyPr>
          <a:lstStyle/>
          <a:p>
            <a:pPr marL="0" indent="0" algn="ctr">
              <a:buNone/>
            </a:pPr>
            <a:r>
              <a:rPr lang="fr-FR" b="1" dirty="0" smtClean="0">
                <a:solidFill>
                  <a:srgbClr val="0070C0"/>
                </a:solidFill>
              </a:rPr>
              <a:t>a) MANUEL D’EXPLOITATION</a:t>
            </a:r>
          </a:p>
          <a:p>
            <a:r>
              <a:rPr lang="fr-FR" dirty="0" smtClean="0"/>
              <a:t>Le manuel d’exploitation (Manex) </a:t>
            </a:r>
            <a:r>
              <a:rPr lang="fr-FR" b="1" dirty="0" smtClean="0"/>
              <a:t>n’est pas approuvé</a:t>
            </a:r>
            <a:r>
              <a:rPr lang="fr-FR" dirty="0" smtClean="0"/>
              <a:t> </a:t>
            </a:r>
            <a:r>
              <a:rPr lang="fr-FR" b="1" dirty="0" smtClean="0"/>
              <a:t>par l’autorité</a:t>
            </a:r>
            <a:r>
              <a:rPr lang="fr-FR" dirty="0" smtClean="0"/>
              <a:t>.</a:t>
            </a:r>
          </a:p>
          <a:p>
            <a:r>
              <a:rPr lang="fr-FR" dirty="0" smtClean="0"/>
              <a:t>Le Manex n’est pas une simple copie des textes règlementaires.</a:t>
            </a:r>
          </a:p>
          <a:p>
            <a:r>
              <a:rPr lang="fr-FR" dirty="0" smtClean="0"/>
              <a:t>Tout membre du personnel d’exploitation doit pouvoir accéder facilement aux parties du manuel qui concernent ses tâches.</a:t>
            </a:r>
          </a:p>
          <a:p>
            <a:r>
              <a:rPr lang="fr-FR" dirty="0" smtClean="0"/>
              <a:t>Les formats papier et/ou électronique sont acceptables.</a:t>
            </a:r>
          </a:p>
          <a:p>
            <a:r>
              <a:rPr lang="fr-FR" dirty="0" smtClean="0"/>
              <a:t>Le Manex est tenu à jour régulièrement.</a:t>
            </a:r>
          </a:p>
          <a:p>
            <a:pPr marL="0" indent="0" algn="r">
              <a:buNone/>
            </a:pPr>
            <a:r>
              <a:rPr lang="fr-FR" sz="2200" dirty="0" smtClean="0">
                <a:solidFill>
                  <a:srgbClr val="0070C0"/>
                </a:solidFill>
              </a:rPr>
              <a:t>Règlement (UE) n° 2018/395, BOP.ADD.200</a:t>
            </a:r>
            <a:endParaRPr lang="fr-FR" sz="2200"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39</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8"/>
            <a:ext cx="1557020" cy="579120"/>
          </a:xfrm>
          <a:prstGeom prst="rect">
            <a:avLst/>
          </a:prstGeom>
          <a:solidFill>
            <a:srgbClr val="FFFFFF"/>
          </a:solidFill>
          <a:ln>
            <a:noFill/>
          </a:ln>
        </p:spPr>
      </p:pic>
    </p:spTree>
    <p:extLst>
      <p:ext uri="{BB962C8B-B14F-4D97-AF65-F5344CB8AC3E}">
        <p14:creationId xmlns:p14="http://schemas.microsoft.com/office/powerpoint/2010/main" val="2165755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764704"/>
            <a:ext cx="8229600" cy="5613568"/>
          </a:xfrm>
        </p:spPr>
        <p:txBody>
          <a:bodyPr>
            <a:normAutofit lnSpcReduction="10000"/>
          </a:bodyPr>
          <a:lstStyle/>
          <a:p>
            <a:pPr algn="ctr"/>
            <a:r>
              <a:rPr lang="fr-FR" b="1" dirty="0" smtClean="0">
                <a:solidFill>
                  <a:srgbClr val="FFC000"/>
                </a:solidFill>
              </a:rPr>
              <a:t>Jusqu’à ce jour sont applicables en France </a:t>
            </a:r>
            <a:r>
              <a:rPr lang="fr-FR" sz="4000" dirty="0" smtClean="0"/>
              <a:t>:</a:t>
            </a:r>
          </a:p>
          <a:p>
            <a:pPr algn="ctr"/>
            <a:endParaRPr lang="fr-FR" sz="1000" dirty="0" smtClean="0"/>
          </a:p>
          <a:p>
            <a:pPr marL="0" indent="0">
              <a:buNone/>
            </a:pPr>
            <a:r>
              <a:rPr lang="fr-FR" sz="3600" dirty="0" smtClean="0"/>
              <a:t>- l’arrêté du 6 mars 2013  	</a:t>
            </a:r>
            <a:r>
              <a:rPr lang="fr-FR" b="1" u="sng" dirty="0" smtClean="0"/>
              <a:t>et</a:t>
            </a:r>
            <a:r>
              <a:rPr lang="fr-FR" sz="3600" dirty="0" smtClean="0"/>
              <a:t> </a:t>
            </a:r>
          </a:p>
          <a:p>
            <a:pPr marL="0" indent="0">
              <a:buNone/>
            </a:pPr>
            <a:r>
              <a:rPr lang="fr-FR" sz="3600" dirty="0" smtClean="0"/>
              <a:t>- le code des transports L6412-2</a:t>
            </a:r>
          </a:p>
          <a:p>
            <a:pPr marL="0" indent="0">
              <a:buNone/>
            </a:pPr>
            <a:endParaRPr lang="fr-FR" sz="1050" dirty="0"/>
          </a:p>
          <a:p>
            <a:pPr marL="0" indent="0">
              <a:buNone/>
            </a:pPr>
            <a:r>
              <a:rPr lang="fr-FR" dirty="0" smtClean="0"/>
              <a:t>qui permettent de faire du</a:t>
            </a:r>
          </a:p>
          <a:p>
            <a:pPr marL="0" indent="0" algn="ctr">
              <a:buNone/>
            </a:pPr>
            <a:r>
              <a:rPr lang="fr-FR" b="1" dirty="0" smtClean="0"/>
              <a:t>Transport Public de Passagers</a:t>
            </a:r>
            <a:r>
              <a:rPr lang="fr-FR" dirty="0" smtClean="0"/>
              <a:t> </a:t>
            </a:r>
          </a:p>
          <a:p>
            <a:pPr marL="0" indent="0">
              <a:buNone/>
            </a:pPr>
            <a:r>
              <a:rPr lang="fr-FR" dirty="0" smtClean="0"/>
              <a:t>sous condition : </a:t>
            </a:r>
          </a:p>
          <a:p>
            <a:pPr>
              <a:buFontTx/>
              <a:buChar char="-"/>
            </a:pPr>
            <a:r>
              <a:rPr lang="fr-FR" dirty="0" smtClean="0">
                <a:solidFill>
                  <a:srgbClr val="FFC000"/>
                </a:solidFill>
              </a:rPr>
              <a:t>CTA</a:t>
            </a:r>
            <a:r>
              <a:rPr lang="fr-FR" dirty="0" smtClean="0"/>
              <a:t> (&gt; 4 pers ou &gt; charge &gt; 400 kg) et d’une</a:t>
            </a:r>
          </a:p>
          <a:p>
            <a:pPr>
              <a:buFontTx/>
              <a:buChar char="-"/>
            </a:pPr>
            <a:r>
              <a:rPr lang="fr-FR" dirty="0" smtClean="0">
                <a:solidFill>
                  <a:srgbClr val="FFC000"/>
                </a:solidFill>
              </a:rPr>
              <a:t>Licence d’Exploitation</a:t>
            </a:r>
            <a:r>
              <a:rPr lang="fr-FR" dirty="0"/>
              <a:t> </a:t>
            </a:r>
            <a:r>
              <a:rPr lang="fr-FR" dirty="0" smtClean="0"/>
              <a:t>(&gt; 4 pers ou &gt; charge &gt; 400 kg)</a:t>
            </a:r>
          </a:p>
          <a:p>
            <a:endParaRPr lang="fr-FR" dirty="0"/>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
        <p:nvSpPr>
          <p:cNvPr id="5" name="Espace réservé du pied de page 4"/>
          <p:cNvSpPr>
            <a:spLocks noGrp="1"/>
          </p:cNvSpPr>
          <p:nvPr>
            <p:ph type="ftr" sz="quarter" idx="11"/>
          </p:nvPr>
        </p:nvSpPr>
        <p:spPr/>
        <p:txBody>
          <a:bodyPr/>
          <a:lstStyle/>
          <a:p>
            <a:r>
              <a:rPr lang="fr-FR" dirty="0" smtClean="0"/>
              <a:t>Séminaire Exploitants BALLONS</a:t>
            </a:r>
            <a:endParaRPr lang="fr-FR" dirty="0"/>
          </a:p>
        </p:txBody>
      </p:sp>
      <p:sp>
        <p:nvSpPr>
          <p:cNvPr id="6" name="Espace réservé du numéro de diapositive 5"/>
          <p:cNvSpPr>
            <a:spLocks noGrp="1"/>
          </p:cNvSpPr>
          <p:nvPr>
            <p:ph type="sldNum" sz="quarter" idx="12"/>
          </p:nvPr>
        </p:nvSpPr>
        <p:spPr/>
        <p:txBody>
          <a:bodyPr/>
          <a:lstStyle/>
          <a:p>
            <a:fld id="{F26F90D4-9DFE-4F52-B39C-AB8D558701F9}" type="slidenum">
              <a:rPr lang="fr-FR" smtClean="0"/>
              <a:t>4</a:t>
            </a:fld>
            <a:endParaRPr lang="fr-FR" dirty="0"/>
          </a:p>
        </p:txBody>
      </p:sp>
    </p:spTree>
    <p:extLst>
      <p:ext uri="{BB962C8B-B14F-4D97-AF65-F5344CB8AC3E}">
        <p14:creationId xmlns:p14="http://schemas.microsoft.com/office/powerpoint/2010/main" val="133192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50208"/>
            <a:ext cx="8229600" cy="5759112"/>
          </a:xfrm>
        </p:spPr>
        <p:txBody>
          <a:bodyPr>
            <a:normAutofit fontScale="70000" lnSpcReduction="20000"/>
          </a:bodyPr>
          <a:lstStyle/>
          <a:p>
            <a:pPr marL="0" indent="0" algn="ctr">
              <a:buNone/>
            </a:pPr>
            <a:r>
              <a:rPr lang="fr-FR" sz="4600" b="1" dirty="0" smtClean="0">
                <a:solidFill>
                  <a:srgbClr val="0070C0"/>
                </a:solidFill>
              </a:rPr>
              <a:t>b) SYSTÈME DE GESTION</a:t>
            </a:r>
          </a:p>
          <a:p>
            <a:pPr marL="0" indent="0">
              <a:buNone/>
            </a:pPr>
            <a:r>
              <a:rPr lang="fr-FR" dirty="0" smtClean="0"/>
              <a:t>• </a:t>
            </a:r>
            <a:r>
              <a:rPr lang="fr-FR" b="1" i="1" dirty="0" smtClean="0"/>
              <a:t>Le système de gestion est une approche systémique de la gestion de</a:t>
            </a:r>
          </a:p>
          <a:p>
            <a:pPr marL="0" indent="0">
              <a:buNone/>
            </a:pPr>
            <a:r>
              <a:rPr lang="fr-FR" b="1" i="1" dirty="0" smtClean="0"/>
              <a:t>   la sécurité</a:t>
            </a:r>
            <a:r>
              <a:rPr lang="fr-FR" dirty="0" smtClean="0"/>
              <a:t>. </a:t>
            </a:r>
          </a:p>
          <a:p>
            <a:pPr marL="0" indent="0">
              <a:buNone/>
            </a:pPr>
            <a:r>
              <a:rPr lang="fr-FR" dirty="0" smtClean="0"/>
              <a:t>	Il doit couvrir :</a:t>
            </a:r>
          </a:p>
          <a:p>
            <a:pPr marL="0" indent="0">
              <a:buNone/>
            </a:pPr>
            <a:r>
              <a:rPr lang="fr-FR" dirty="0"/>
              <a:t>	</a:t>
            </a:r>
            <a:r>
              <a:rPr lang="fr-FR" dirty="0" smtClean="0"/>
              <a:t>-</a:t>
            </a:r>
            <a:r>
              <a:rPr lang="fr-FR" b="1" dirty="0" smtClean="0"/>
              <a:t>les structures organisationnelles,</a:t>
            </a:r>
          </a:p>
          <a:p>
            <a:pPr marL="0" indent="0">
              <a:buNone/>
            </a:pPr>
            <a:r>
              <a:rPr lang="fr-FR" b="1" dirty="0"/>
              <a:t>	</a:t>
            </a:r>
            <a:r>
              <a:rPr lang="fr-FR" b="1" dirty="0" smtClean="0"/>
              <a:t>-la gestion des risques,</a:t>
            </a:r>
          </a:p>
          <a:p>
            <a:pPr marL="0" indent="0">
              <a:buNone/>
            </a:pPr>
            <a:r>
              <a:rPr lang="fr-FR" b="1" dirty="0"/>
              <a:t>	</a:t>
            </a:r>
            <a:r>
              <a:rPr lang="fr-FR" b="1" dirty="0" smtClean="0"/>
              <a:t>-le maintien des compétences du personnel,</a:t>
            </a:r>
          </a:p>
          <a:p>
            <a:pPr marL="0" indent="0">
              <a:buNone/>
            </a:pPr>
            <a:r>
              <a:rPr lang="fr-FR" b="1" dirty="0"/>
              <a:t>	</a:t>
            </a:r>
            <a:r>
              <a:rPr lang="fr-FR" b="1" dirty="0" smtClean="0"/>
              <a:t>-la gestion de la documentation de l’exploitant,</a:t>
            </a:r>
          </a:p>
          <a:p>
            <a:pPr marL="0" indent="0">
              <a:buNone/>
            </a:pPr>
            <a:r>
              <a:rPr lang="fr-FR" b="1" dirty="0"/>
              <a:t>	</a:t>
            </a:r>
            <a:r>
              <a:rPr lang="fr-FR" b="1" dirty="0" smtClean="0"/>
              <a:t>-la surveillance de la conformité règlementaire, et</a:t>
            </a:r>
          </a:p>
          <a:p>
            <a:pPr marL="0" indent="0">
              <a:buNone/>
            </a:pPr>
            <a:r>
              <a:rPr lang="fr-FR" b="1" dirty="0"/>
              <a:t>	</a:t>
            </a:r>
            <a:r>
              <a:rPr lang="fr-FR" b="1" dirty="0" smtClean="0"/>
              <a:t>-la gestion des changements et la gestion des interfaces</a:t>
            </a:r>
            <a:r>
              <a:rPr lang="fr-FR" dirty="0" smtClean="0"/>
              <a:t>.</a:t>
            </a:r>
          </a:p>
          <a:p>
            <a:pPr marL="0" indent="0">
              <a:buNone/>
            </a:pPr>
            <a:endParaRPr lang="fr-FR" dirty="0" smtClean="0"/>
          </a:p>
          <a:p>
            <a:pPr marL="0" indent="0">
              <a:buNone/>
            </a:pPr>
            <a:r>
              <a:rPr lang="fr-FR" dirty="0" smtClean="0"/>
              <a:t>• Les deux objectifs principaux du système de gestion sont la </a:t>
            </a:r>
            <a:r>
              <a:rPr lang="fr-FR" b="1" dirty="0" smtClean="0"/>
              <a:t>Conformité</a:t>
            </a:r>
            <a:r>
              <a:rPr lang="fr-FR" dirty="0" smtClean="0"/>
              <a:t> et la </a:t>
            </a:r>
            <a:r>
              <a:rPr lang="fr-FR" b="1" dirty="0" smtClean="0"/>
              <a:t>sécurité</a:t>
            </a:r>
            <a:r>
              <a:rPr lang="fr-FR" dirty="0" smtClean="0"/>
              <a:t>.</a:t>
            </a:r>
          </a:p>
          <a:p>
            <a:pPr marL="0" indent="0">
              <a:buNone/>
            </a:pPr>
            <a:endParaRPr lang="fr-FR" dirty="0" smtClean="0"/>
          </a:p>
          <a:p>
            <a:pPr marL="0" indent="0">
              <a:buNone/>
            </a:pPr>
            <a:r>
              <a:rPr lang="fr-FR" dirty="0" smtClean="0"/>
              <a:t>• Les processus associés à l’atteinte de ces objectifs sont à formaliser dans la documentation de l’exploitant</a:t>
            </a:r>
          </a:p>
          <a:p>
            <a:pPr marL="0" indent="0" algn="r">
              <a:buNone/>
            </a:pPr>
            <a:r>
              <a:rPr lang="fr-FR" sz="2100" dirty="0" smtClean="0">
                <a:solidFill>
                  <a:srgbClr val="0070C0"/>
                </a:solidFill>
              </a:rPr>
              <a:t>Règlement (UE) n° 2018/395, BOP.ADD.030</a:t>
            </a:r>
            <a:endParaRPr lang="fr-FR" sz="2100"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40</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8"/>
            <a:ext cx="1557020" cy="579120"/>
          </a:xfrm>
          <a:prstGeom prst="rect">
            <a:avLst/>
          </a:prstGeom>
          <a:solidFill>
            <a:srgbClr val="FFFFFF"/>
          </a:solidFill>
          <a:ln>
            <a:noFill/>
          </a:ln>
        </p:spPr>
      </p:pic>
    </p:spTree>
    <p:extLst>
      <p:ext uri="{BB962C8B-B14F-4D97-AF65-F5344CB8AC3E}">
        <p14:creationId xmlns:p14="http://schemas.microsoft.com/office/powerpoint/2010/main" val="10503263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832648"/>
          </a:xfrm>
        </p:spPr>
        <p:txBody>
          <a:bodyPr>
            <a:normAutofit fontScale="70000" lnSpcReduction="20000"/>
          </a:bodyPr>
          <a:lstStyle/>
          <a:p>
            <a:pPr marL="0" indent="0" algn="ctr">
              <a:buNone/>
            </a:pPr>
            <a:r>
              <a:rPr lang="fr-FR" sz="4600" b="1" dirty="0" smtClean="0">
                <a:solidFill>
                  <a:srgbClr val="0070C0"/>
                </a:solidFill>
              </a:rPr>
              <a:t>b) SYSTÈME DE GESTION</a:t>
            </a:r>
          </a:p>
          <a:p>
            <a:pPr marL="0" indent="0">
              <a:buNone/>
            </a:pPr>
            <a:r>
              <a:rPr lang="fr-FR" dirty="0" smtClean="0"/>
              <a:t>• Pour assurer le maintien de sa conformité règlementaire l’exploitant</a:t>
            </a:r>
          </a:p>
          <a:p>
            <a:pPr marL="0" indent="0">
              <a:buNone/>
            </a:pPr>
            <a:r>
              <a:rPr lang="fr-FR" dirty="0" smtClean="0"/>
              <a:t>   doit définir une </a:t>
            </a:r>
            <a:r>
              <a:rPr lang="fr-FR" b="1" dirty="0" smtClean="0">
                <a:solidFill>
                  <a:srgbClr val="FF0000"/>
                </a:solidFill>
              </a:rPr>
              <a:t>fonction de surveillance de la conformité</a:t>
            </a:r>
            <a:r>
              <a:rPr lang="fr-FR" dirty="0" smtClean="0"/>
              <a:t>.</a:t>
            </a:r>
          </a:p>
          <a:p>
            <a:pPr marL="0" indent="0">
              <a:buNone/>
            </a:pPr>
            <a:endParaRPr lang="fr-FR" dirty="0" smtClean="0"/>
          </a:p>
          <a:p>
            <a:pPr marL="0" indent="0">
              <a:buNone/>
            </a:pPr>
            <a:r>
              <a:rPr lang="fr-FR" dirty="0" smtClean="0"/>
              <a:t>• Cette fonction a pour but de vérifier que l’exploitation est conforme</a:t>
            </a:r>
          </a:p>
          <a:p>
            <a:pPr marL="0" indent="0">
              <a:buNone/>
            </a:pPr>
            <a:r>
              <a:rPr lang="fr-FR" dirty="0"/>
              <a:t> </a:t>
            </a:r>
            <a:r>
              <a:rPr lang="fr-FR" dirty="0" smtClean="0"/>
              <a:t>   aux règlements et aux procédures développées par l’exploitant dans</a:t>
            </a:r>
          </a:p>
          <a:p>
            <a:pPr marL="0" indent="0">
              <a:buNone/>
            </a:pPr>
            <a:r>
              <a:rPr lang="fr-FR" dirty="0"/>
              <a:t> </a:t>
            </a:r>
            <a:r>
              <a:rPr lang="fr-FR" dirty="0" smtClean="0"/>
              <a:t>   les domaines suivants :</a:t>
            </a:r>
          </a:p>
          <a:p>
            <a:pPr marL="0" indent="0">
              <a:buNone/>
            </a:pPr>
            <a:r>
              <a:rPr lang="fr-FR" dirty="0"/>
              <a:t>	</a:t>
            </a:r>
            <a:r>
              <a:rPr lang="fr-FR" dirty="0" smtClean="0"/>
              <a:t>- </a:t>
            </a:r>
            <a:r>
              <a:rPr lang="fr-FR" b="1" dirty="0" smtClean="0"/>
              <a:t>toute activité relative à la déclaration d’activité requise par le</a:t>
            </a:r>
          </a:p>
          <a:p>
            <a:pPr marL="0" indent="0">
              <a:buNone/>
            </a:pPr>
            <a:r>
              <a:rPr lang="fr-FR" b="1" dirty="0" smtClean="0"/>
              <a:t>	   règlement opérationnel, </a:t>
            </a:r>
          </a:p>
          <a:p>
            <a:pPr marL="0" indent="0">
              <a:buNone/>
            </a:pPr>
            <a:r>
              <a:rPr lang="fr-FR" b="1" dirty="0"/>
              <a:t>	</a:t>
            </a:r>
            <a:r>
              <a:rPr lang="fr-FR" b="1" dirty="0" smtClean="0"/>
              <a:t>- documentation et archivage</a:t>
            </a:r>
          </a:p>
          <a:p>
            <a:pPr marL="0" indent="0">
              <a:buNone/>
            </a:pPr>
            <a:r>
              <a:rPr lang="fr-FR" b="1" dirty="0"/>
              <a:t>	</a:t>
            </a:r>
            <a:r>
              <a:rPr lang="fr-FR" b="1" dirty="0" smtClean="0"/>
              <a:t>- procédures du système de gestion </a:t>
            </a:r>
          </a:p>
          <a:p>
            <a:pPr marL="0" indent="0">
              <a:buNone/>
            </a:pPr>
            <a:r>
              <a:rPr lang="fr-FR" b="1" dirty="0"/>
              <a:t>	</a:t>
            </a:r>
            <a:r>
              <a:rPr lang="fr-FR" b="1" dirty="0" smtClean="0"/>
              <a:t>- procédures d’exploitation standard (SOP). </a:t>
            </a:r>
          </a:p>
          <a:p>
            <a:pPr marL="0" indent="0">
              <a:buNone/>
            </a:pPr>
            <a:endParaRPr lang="fr-FR" dirty="0" smtClean="0"/>
          </a:p>
          <a:p>
            <a:pPr marL="0" indent="0">
              <a:buNone/>
            </a:pPr>
            <a:r>
              <a:rPr lang="fr-FR" dirty="0" smtClean="0"/>
              <a:t>• Concrètement, pour réaliser cette surveillance, l’exploitant passe par des </a:t>
            </a:r>
            <a:r>
              <a:rPr lang="fr-FR" b="1" u="sng" dirty="0" smtClean="0"/>
              <a:t>audits internes </a:t>
            </a:r>
            <a:r>
              <a:rPr lang="fr-FR" dirty="0" smtClean="0"/>
              <a:t>ou des </a:t>
            </a:r>
            <a:r>
              <a:rPr lang="fr-FR" b="1" u="sng" dirty="0" smtClean="0"/>
              <a:t>examens organisationnels</a:t>
            </a:r>
            <a:r>
              <a:rPr lang="fr-FR" dirty="0" smtClean="0"/>
              <a:t>. </a:t>
            </a:r>
          </a:p>
          <a:p>
            <a:pPr marL="0" indent="0" algn="r">
              <a:buNone/>
            </a:pPr>
            <a:r>
              <a:rPr lang="fr-FR" sz="2100" dirty="0" smtClean="0">
                <a:solidFill>
                  <a:srgbClr val="0070C0"/>
                </a:solidFill>
              </a:rPr>
              <a:t>Règlement (UE) n° 2018/395, BOP.ADD.030</a:t>
            </a:r>
            <a:endParaRPr lang="fr-FR" sz="2100"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41</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57592"/>
            <a:ext cx="1557020" cy="579120"/>
          </a:xfrm>
          <a:prstGeom prst="rect">
            <a:avLst/>
          </a:prstGeom>
          <a:solidFill>
            <a:srgbClr val="FFFFFF"/>
          </a:solidFill>
          <a:ln>
            <a:noFill/>
          </a:ln>
        </p:spPr>
      </p:pic>
    </p:spTree>
    <p:extLst>
      <p:ext uri="{BB962C8B-B14F-4D97-AF65-F5344CB8AC3E}">
        <p14:creationId xmlns:p14="http://schemas.microsoft.com/office/powerpoint/2010/main" val="30261131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rmAutofit fontScale="92500" lnSpcReduction="20000"/>
          </a:bodyPr>
          <a:lstStyle/>
          <a:p>
            <a:pPr marL="0" indent="0" algn="ctr">
              <a:buNone/>
            </a:pPr>
            <a:r>
              <a:rPr lang="fr-FR" sz="3500" b="1" dirty="0" smtClean="0">
                <a:solidFill>
                  <a:srgbClr val="0070C0"/>
                </a:solidFill>
              </a:rPr>
              <a:t>b) SYSTÈME DE GESTION</a:t>
            </a:r>
          </a:p>
          <a:p>
            <a:pPr marL="0" indent="0" algn="ctr">
              <a:buNone/>
            </a:pPr>
            <a:endParaRPr lang="fr-FR" sz="1900" b="1" dirty="0" smtClean="0">
              <a:solidFill>
                <a:srgbClr val="0070C0"/>
              </a:solidFill>
            </a:endParaRPr>
          </a:p>
          <a:p>
            <a:r>
              <a:rPr lang="fr-FR" dirty="0" smtClean="0"/>
              <a:t>Concernant la gestion de la sécurité, l’exploitant doit mettre en place un processus de </a:t>
            </a:r>
            <a:r>
              <a:rPr lang="fr-FR" b="1" dirty="0" smtClean="0">
                <a:solidFill>
                  <a:srgbClr val="FF0000"/>
                </a:solidFill>
              </a:rPr>
              <a:t>gestion des risques</a:t>
            </a:r>
            <a:r>
              <a:rPr lang="fr-FR" dirty="0" smtClean="0"/>
              <a:t>.</a:t>
            </a:r>
          </a:p>
          <a:p>
            <a:r>
              <a:rPr lang="fr-FR" dirty="0" smtClean="0"/>
              <a:t>Pour cela l’exploitant :</a:t>
            </a:r>
          </a:p>
          <a:p>
            <a:pPr marL="0" indent="0">
              <a:buNone/>
            </a:pPr>
            <a:r>
              <a:rPr lang="fr-FR" dirty="0"/>
              <a:t>	</a:t>
            </a:r>
            <a:r>
              <a:rPr lang="fr-FR" b="1" dirty="0" smtClean="0"/>
              <a:t>- identifie les dangers liés à son activité,</a:t>
            </a:r>
          </a:p>
          <a:p>
            <a:pPr marL="0" indent="0">
              <a:buNone/>
            </a:pPr>
            <a:r>
              <a:rPr lang="fr-FR" b="1" dirty="0"/>
              <a:t>	</a:t>
            </a:r>
            <a:r>
              <a:rPr lang="fr-FR" b="1" dirty="0" smtClean="0"/>
              <a:t>- il évalue les risques associés et</a:t>
            </a:r>
          </a:p>
          <a:p>
            <a:pPr marL="0" indent="0">
              <a:buNone/>
            </a:pPr>
            <a:r>
              <a:rPr lang="fr-FR" b="1" dirty="0"/>
              <a:t>	</a:t>
            </a:r>
            <a:r>
              <a:rPr lang="fr-FR" b="1" dirty="0" smtClean="0"/>
              <a:t>- met en place des mesures d’atténuation.</a:t>
            </a:r>
          </a:p>
          <a:p>
            <a:r>
              <a:rPr lang="fr-FR" dirty="0" smtClean="0"/>
              <a:t>Dans sa gestion des risques, l’exploitant doit prévoir un processus de </a:t>
            </a:r>
            <a:r>
              <a:rPr lang="fr-FR" u="sng" dirty="0" smtClean="0"/>
              <a:t>recueil d’évènements </a:t>
            </a:r>
            <a:r>
              <a:rPr lang="fr-FR" dirty="0" smtClean="0"/>
              <a:t>et d’analyse de ces derniers.</a:t>
            </a:r>
          </a:p>
          <a:p>
            <a:pPr marL="0" indent="0" algn="r">
              <a:buNone/>
            </a:pPr>
            <a:r>
              <a:rPr lang="fr-FR" sz="2000" dirty="0" smtClean="0">
                <a:solidFill>
                  <a:srgbClr val="0070C0"/>
                </a:solidFill>
              </a:rPr>
              <a:t>Règlement (UE) n° 2018/395, BOP.ADD.030</a:t>
            </a:r>
            <a:endParaRPr lang="fr-FR" sz="2000"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42</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57592"/>
            <a:ext cx="1557020" cy="579120"/>
          </a:xfrm>
          <a:prstGeom prst="rect">
            <a:avLst/>
          </a:prstGeom>
          <a:solidFill>
            <a:srgbClr val="FFFFFF"/>
          </a:solidFill>
          <a:ln>
            <a:noFill/>
          </a:ln>
        </p:spPr>
      </p:pic>
    </p:spTree>
    <p:extLst>
      <p:ext uri="{BB962C8B-B14F-4D97-AF65-F5344CB8AC3E}">
        <p14:creationId xmlns:p14="http://schemas.microsoft.com/office/powerpoint/2010/main" val="40280758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547152"/>
            <a:ext cx="8496944" cy="5834176"/>
          </a:xfrm>
        </p:spPr>
        <p:txBody>
          <a:bodyPr>
            <a:normAutofit/>
          </a:bodyPr>
          <a:lstStyle/>
          <a:p>
            <a:pPr marL="0" indent="0" algn="ctr">
              <a:buNone/>
            </a:pPr>
            <a:r>
              <a:rPr lang="fr-FR" b="1" dirty="0" smtClean="0">
                <a:solidFill>
                  <a:srgbClr val="0070C0"/>
                </a:solidFill>
              </a:rPr>
              <a:t>  c) EXPLOITATIONS SPÉCIALISÉES</a:t>
            </a:r>
          </a:p>
          <a:p>
            <a:r>
              <a:rPr lang="fr-FR" b="1" u="sng" dirty="0" smtClean="0"/>
              <a:t>Avant de débuter une exploitation spécialisée </a:t>
            </a:r>
            <a:r>
              <a:rPr lang="fr-FR" dirty="0" smtClean="0"/>
              <a:t>:</a:t>
            </a:r>
          </a:p>
          <a:p>
            <a:r>
              <a:rPr lang="fr-FR" dirty="0" smtClean="0"/>
              <a:t>1 - </a:t>
            </a:r>
            <a:r>
              <a:rPr lang="fr-FR" sz="2800" b="1" dirty="0" smtClean="0"/>
              <a:t>ÉVALUATION DES RISQUES</a:t>
            </a:r>
            <a:endParaRPr lang="fr-FR" b="1" dirty="0" smtClean="0"/>
          </a:p>
          <a:p>
            <a:pPr marL="0" indent="0">
              <a:buNone/>
            </a:pPr>
            <a:r>
              <a:rPr lang="fr-FR" dirty="0" smtClean="0"/>
              <a:t>	</a:t>
            </a:r>
            <a:r>
              <a:rPr lang="fr-FR" sz="2800" dirty="0" smtClean="0"/>
              <a:t>Étude pour chaque activité, en application du	système de gestion de sécurité </a:t>
            </a:r>
            <a:r>
              <a:rPr lang="fr-FR" sz="2800" dirty="0" smtClean="0">
                <a:solidFill>
                  <a:srgbClr val="0070C0"/>
                </a:solidFill>
              </a:rPr>
              <a:t>(BOP.ADD.030)</a:t>
            </a:r>
          </a:p>
          <a:p>
            <a:pPr marL="0" indent="0">
              <a:buNone/>
            </a:pPr>
            <a:r>
              <a:rPr lang="fr-FR" dirty="0" smtClean="0"/>
              <a:t>	- </a:t>
            </a:r>
            <a:r>
              <a:rPr lang="fr-FR" sz="2600" b="1" dirty="0" smtClean="0"/>
              <a:t>Guide : </a:t>
            </a:r>
            <a:r>
              <a:rPr lang="fr-FR" sz="1900" b="1" dirty="0" smtClean="0">
                <a:solidFill>
                  <a:srgbClr val="0070C0"/>
                </a:solidFill>
              </a:rPr>
              <a:t>GM1 SPO.OP.230 (Règlement (UE) n°965/2012) </a:t>
            </a:r>
          </a:p>
          <a:p>
            <a:pPr marL="0" indent="0">
              <a:buNone/>
            </a:pPr>
            <a:r>
              <a:rPr lang="fr-FR" sz="2600" b="1" dirty="0" smtClean="0"/>
              <a:t>	- Évaluation de la complexité </a:t>
            </a:r>
          </a:p>
          <a:p>
            <a:pPr marL="0" indent="0">
              <a:buNone/>
            </a:pPr>
            <a:r>
              <a:rPr lang="fr-FR" sz="2600" b="1" dirty="0" smtClean="0"/>
              <a:t>	- Détermination des dangers, analyses des causes </a:t>
            </a:r>
          </a:p>
          <a:p>
            <a:pPr marL="0" indent="0">
              <a:buNone/>
            </a:pPr>
            <a:r>
              <a:rPr lang="fr-FR" sz="2600" b="1" dirty="0"/>
              <a:t>	</a:t>
            </a:r>
            <a:r>
              <a:rPr lang="fr-FR" sz="2600" b="1" dirty="0" smtClean="0"/>
              <a:t>- Méthodes pour traiter les risques</a:t>
            </a:r>
          </a:p>
          <a:p>
            <a:pPr marL="0" indent="0" algn="r">
              <a:buNone/>
            </a:pPr>
            <a:r>
              <a:rPr lang="fr-FR" sz="2400" dirty="0" smtClean="0">
                <a:solidFill>
                  <a:srgbClr val="0070C0"/>
                </a:solidFill>
              </a:rPr>
              <a:t>Règlement (UE) n° 2018/395, BOP.BAS.190 &amp; BOP.ADD.510</a:t>
            </a:r>
            <a:endParaRPr lang="fr-FR" sz="2400"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43</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57592"/>
            <a:ext cx="1557020" cy="579120"/>
          </a:xfrm>
          <a:prstGeom prst="rect">
            <a:avLst/>
          </a:prstGeom>
          <a:solidFill>
            <a:srgbClr val="FFFFFF"/>
          </a:solidFill>
          <a:ln>
            <a:noFill/>
          </a:ln>
        </p:spPr>
      </p:pic>
    </p:spTree>
    <p:extLst>
      <p:ext uri="{BB962C8B-B14F-4D97-AF65-F5344CB8AC3E}">
        <p14:creationId xmlns:p14="http://schemas.microsoft.com/office/powerpoint/2010/main" val="41155629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904656"/>
          </a:xfrm>
        </p:spPr>
        <p:txBody>
          <a:bodyPr>
            <a:normAutofit fontScale="70000" lnSpcReduction="20000"/>
          </a:bodyPr>
          <a:lstStyle/>
          <a:p>
            <a:pPr marL="0" indent="0" algn="ctr">
              <a:buNone/>
            </a:pPr>
            <a:r>
              <a:rPr lang="fr-FR" b="1" dirty="0" smtClean="0">
                <a:solidFill>
                  <a:srgbClr val="0070C0"/>
                </a:solidFill>
              </a:rPr>
              <a:t>c) EXPLOITATIONS SPÉCIALISÉES</a:t>
            </a:r>
          </a:p>
          <a:p>
            <a:pPr marL="0" indent="0" algn="ctr">
              <a:buNone/>
            </a:pPr>
            <a:endParaRPr lang="fr-FR" b="1" dirty="0" smtClean="0">
              <a:solidFill>
                <a:srgbClr val="0070C0"/>
              </a:solidFill>
            </a:endParaRPr>
          </a:p>
          <a:p>
            <a:r>
              <a:rPr lang="fr-FR" dirty="0" smtClean="0"/>
              <a:t>2 - </a:t>
            </a:r>
            <a:r>
              <a:rPr lang="fr-FR" b="1" dirty="0" smtClean="0"/>
              <a:t>PROCÉDURES D’EXPLOITATION STANDARD (</a:t>
            </a:r>
            <a:r>
              <a:rPr lang="fr-FR" b="1" dirty="0" smtClean="0">
                <a:solidFill>
                  <a:srgbClr val="FFC000"/>
                </a:solidFill>
              </a:rPr>
              <a:t>SOP</a:t>
            </a:r>
            <a:r>
              <a:rPr lang="fr-FR" b="1" dirty="0" smtClean="0"/>
              <a:t>)     </a:t>
            </a:r>
          </a:p>
          <a:p>
            <a:pPr marL="0" indent="0">
              <a:buNone/>
            </a:pPr>
            <a:r>
              <a:rPr lang="fr-FR" dirty="0"/>
              <a:t> </a:t>
            </a:r>
            <a:r>
              <a:rPr lang="fr-FR" dirty="0" smtClean="0"/>
              <a:t>          (activité commerciale)</a:t>
            </a:r>
          </a:p>
          <a:p>
            <a:pPr marL="0" indent="0">
              <a:buNone/>
            </a:pPr>
            <a:endParaRPr lang="fr-FR" dirty="0" smtClean="0"/>
          </a:p>
          <a:p>
            <a:pPr marL="0" indent="0">
              <a:buNone/>
            </a:pPr>
            <a:r>
              <a:rPr lang="fr-FR" dirty="0"/>
              <a:t> </a:t>
            </a:r>
            <a:r>
              <a:rPr lang="fr-FR" dirty="0" smtClean="0"/>
              <a:t>   - </a:t>
            </a:r>
            <a:r>
              <a:rPr lang="fr-FR" dirty="0" smtClean="0">
                <a:solidFill>
                  <a:srgbClr val="0070C0"/>
                </a:solidFill>
              </a:rPr>
              <a:t>AMC2 BOP.ADD.510 </a:t>
            </a:r>
            <a:r>
              <a:rPr lang="fr-FR" sz="2800" dirty="0" smtClean="0"/>
              <a:t>(trame pour SOP)</a:t>
            </a:r>
          </a:p>
          <a:p>
            <a:pPr marL="0" indent="0">
              <a:buNone/>
            </a:pPr>
            <a:r>
              <a:rPr lang="fr-FR" dirty="0" smtClean="0"/>
              <a:t>    - </a:t>
            </a:r>
            <a:r>
              <a:rPr lang="fr-FR" dirty="0" smtClean="0">
                <a:solidFill>
                  <a:srgbClr val="0070C0"/>
                </a:solidFill>
              </a:rPr>
              <a:t>AMC2 BOP.BAS.190 </a:t>
            </a:r>
            <a:r>
              <a:rPr lang="fr-FR" sz="2800" dirty="0" smtClean="0"/>
              <a:t>(trame pour checklists de sécurité)</a:t>
            </a:r>
            <a:endParaRPr lang="fr-FR" dirty="0" smtClean="0"/>
          </a:p>
          <a:p>
            <a:pPr marL="0" indent="0">
              <a:buNone/>
            </a:pPr>
            <a:r>
              <a:rPr lang="fr-FR" dirty="0" smtClean="0"/>
              <a:t>    - </a:t>
            </a:r>
            <a:r>
              <a:rPr lang="fr-FR" b="1" dirty="0" smtClean="0"/>
              <a:t>Sur la base de l’analyse des risques</a:t>
            </a:r>
          </a:p>
          <a:p>
            <a:pPr marL="0" indent="0">
              <a:buNone/>
            </a:pPr>
            <a:r>
              <a:rPr lang="fr-FR" b="1" dirty="0" smtClean="0"/>
              <a:t>    - Appropriées à l‘exploitation spécialisée et aux ballons       </a:t>
            </a:r>
          </a:p>
          <a:p>
            <a:pPr marL="0" indent="0">
              <a:buNone/>
            </a:pPr>
            <a:r>
              <a:rPr lang="fr-FR" b="1" dirty="0"/>
              <a:t> </a:t>
            </a:r>
            <a:r>
              <a:rPr lang="fr-FR" b="1" dirty="0" smtClean="0"/>
              <a:t>   - Examinées régulièrement et mises à jour</a:t>
            </a:r>
          </a:p>
          <a:p>
            <a:pPr marL="0" indent="0">
              <a:buNone/>
            </a:pPr>
            <a:r>
              <a:rPr lang="fr-FR" b="1" dirty="0" smtClean="0"/>
              <a:t>    - Exploitant veille à leur respect</a:t>
            </a:r>
          </a:p>
          <a:p>
            <a:pPr marL="0" indent="0">
              <a:buNone/>
            </a:pPr>
            <a:r>
              <a:rPr lang="fr-FR" b="1" dirty="0" smtClean="0"/>
              <a:t>    - Possibilité de création des </a:t>
            </a:r>
            <a:r>
              <a:rPr lang="fr-FR" sz="2800" b="1" dirty="0" smtClean="0"/>
              <a:t>« </a:t>
            </a:r>
            <a:r>
              <a:rPr lang="fr-FR" sz="2800" b="1" dirty="0" err="1" smtClean="0"/>
              <a:t>Industry</a:t>
            </a:r>
            <a:r>
              <a:rPr lang="fr-FR" sz="2800" b="1" dirty="0" smtClean="0"/>
              <a:t> Codes of Practice » </a:t>
            </a:r>
          </a:p>
          <a:p>
            <a:pPr marL="0" indent="0">
              <a:buNone/>
            </a:pPr>
            <a:r>
              <a:rPr lang="fr-FR" sz="2800" dirty="0" smtClean="0">
                <a:solidFill>
                  <a:srgbClr val="0070C0"/>
                </a:solidFill>
              </a:rPr>
              <a:t>       AMC1 BOP.ADD.200</a:t>
            </a:r>
          </a:p>
          <a:p>
            <a:pPr marL="0" indent="0">
              <a:buNone/>
            </a:pPr>
            <a:endParaRPr lang="fr-FR" sz="2800" dirty="0" smtClean="0">
              <a:solidFill>
                <a:srgbClr val="0070C0"/>
              </a:solidFill>
            </a:endParaRPr>
          </a:p>
          <a:p>
            <a:pPr marL="0" indent="0">
              <a:buNone/>
            </a:pPr>
            <a:r>
              <a:rPr lang="fr-FR" sz="2800" dirty="0" smtClean="0"/>
              <a:t>NB :</a:t>
            </a:r>
            <a:r>
              <a:rPr lang="fr-FR" sz="2800" dirty="0" smtClean="0">
                <a:solidFill>
                  <a:srgbClr val="0070C0"/>
                </a:solidFill>
              </a:rPr>
              <a:t> </a:t>
            </a:r>
            <a:r>
              <a:rPr lang="fr-FR" sz="2800" dirty="0" smtClean="0"/>
              <a:t>les SOP doivent être intégrées ou annexées au MANEX..190 </a:t>
            </a:r>
          </a:p>
          <a:p>
            <a:pPr marL="0" indent="0" algn="r">
              <a:buNone/>
            </a:pPr>
            <a:endParaRPr lang="fr-FR" sz="2400" dirty="0" smtClean="0">
              <a:solidFill>
                <a:srgbClr val="0070C0"/>
              </a:solidFill>
            </a:endParaRPr>
          </a:p>
          <a:p>
            <a:pPr marL="0" indent="0" algn="r">
              <a:buNone/>
            </a:pPr>
            <a:r>
              <a:rPr lang="fr-FR" sz="2900" dirty="0" smtClean="0">
                <a:solidFill>
                  <a:srgbClr val="0070C0"/>
                </a:solidFill>
              </a:rPr>
              <a:t>Règlement (UE) n° 2018/395, BOP.BAS.190 &amp; BOP.ADD.510</a:t>
            </a:r>
            <a:endParaRPr lang="fr-FR" sz="2900"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44</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1304748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5253" y="476672"/>
            <a:ext cx="8229600" cy="5904656"/>
          </a:xfrm>
        </p:spPr>
        <p:txBody>
          <a:bodyPr>
            <a:normAutofit fontScale="85000" lnSpcReduction="10000"/>
          </a:bodyPr>
          <a:lstStyle/>
          <a:p>
            <a:pPr marL="0" indent="0" algn="ctr">
              <a:buNone/>
            </a:pPr>
            <a:r>
              <a:rPr lang="fr-FR" b="1" dirty="0" smtClean="0">
                <a:solidFill>
                  <a:srgbClr val="0070C0"/>
                </a:solidFill>
              </a:rPr>
              <a:t>c) EXPLOITATIONS SPÉCIALISÉES</a:t>
            </a:r>
          </a:p>
          <a:p>
            <a:pPr marL="0" indent="0">
              <a:buNone/>
            </a:pPr>
            <a:r>
              <a:rPr lang="fr-FR" b="1" dirty="0" smtClean="0"/>
              <a:t>STRUCTURE SOP</a:t>
            </a:r>
          </a:p>
          <a:p>
            <a:pPr marL="0" indent="0">
              <a:buNone/>
            </a:pPr>
            <a:r>
              <a:rPr lang="fr-FR" dirty="0" smtClean="0"/>
              <a:t>•7 parties couvrant : </a:t>
            </a:r>
          </a:p>
          <a:p>
            <a:pPr marL="0" indent="0">
              <a:buNone/>
            </a:pPr>
            <a:r>
              <a:rPr lang="fr-FR" dirty="0"/>
              <a:t>	</a:t>
            </a:r>
            <a:r>
              <a:rPr lang="fr-FR" sz="2800" dirty="0" smtClean="0"/>
              <a:t>- </a:t>
            </a:r>
            <a:r>
              <a:rPr lang="fr-FR" sz="2800" b="1" dirty="0" smtClean="0"/>
              <a:t>Description de l’activité (risques),  </a:t>
            </a:r>
          </a:p>
          <a:p>
            <a:pPr marL="0" indent="0">
              <a:buNone/>
            </a:pPr>
            <a:r>
              <a:rPr lang="fr-FR" sz="2800" b="1" dirty="0"/>
              <a:t>	</a:t>
            </a:r>
            <a:r>
              <a:rPr lang="fr-FR" sz="2800" b="1" dirty="0" smtClean="0"/>
              <a:t>- Équipements, </a:t>
            </a:r>
          </a:p>
          <a:p>
            <a:pPr marL="0" indent="0">
              <a:buNone/>
            </a:pPr>
            <a:r>
              <a:rPr lang="fr-FR" sz="2800" b="1" dirty="0"/>
              <a:t>	</a:t>
            </a:r>
            <a:r>
              <a:rPr lang="fr-FR" sz="2800" b="1" dirty="0" smtClean="0"/>
              <a:t>- Équipage, </a:t>
            </a:r>
          </a:p>
          <a:p>
            <a:pPr marL="0" indent="0">
              <a:buNone/>
            </a:pPr>
            <a:r>
              <a:rPr lang="fr-FR" sz="2800" b="1" dirty="0"/>
              <a:t>	</a:t>
            </a:r>
            <a:r>
              <a:rPr lang="fr-FR" sz="2800" b="1" dirty="0" smtClean="0"/>
              <a:t>- Performances,</a:t>
            </a:r>
          </a:p>
          <a:p>
            <a:pPr marL="0" indent="0">
              <a:buNone/>
            </a:pPr>
            <a:r>
              <a:rPr lang="fr-FR" sz="2800" b="1" dirty="0"/>
              <a:t>	</a:t>
            </a:r>
            <a:r>
              <a:rPr lang="fr-FR" sz="2800" b="1" dirty="0" smtClean="0"/>
              <a:t>- Procédures normales et d’urgence, </a:t>
            </a:r>
          </a:p>
          <a:p>
            <a:pPr marL="0" indent="0">
              <a:buNone/>
            </a:pPr>
            <a:r>
              <a:rPr lang="fr-FR" sz="2800" b="1" dirty="0"/>
              <a:t>	</a:t>
            </a:r>
            <a:r>
              <a:rPr lang="fr-FR" sz="2800" b="1" dirty="0" smtClean="0"/>
              <a:t>- Équipement sol,</a:t>
            </a:r>
          </a:p>
          <a:p>
            <a:pPr marL="0" indent="0">
              <a:buNone/>
            </a:pPr>
            <a:r>
              <a:rPr lang="fr-FR" sz="2800" b="1" dirty="0"/>
              <a:t>	</a:t>
            </a:r>
            <a:r>
              <a:rPr lang="fr-FR" sz="2800" b="1" dirty="0" smtClean="0"/>
              <a:t>- Enregistrements.</a:t>
            </a:r>
          </a:p>
          <a:p>
            <a:pPr marL="0" indent="0">
              <a:buNone/>
            </a:pPr>
            <a:endParaRPr lang="fr-FR" sz="2800" dirty="0" smtClean="0"/>
          </a:p>
          <a:p>
            <a:pPr marL="0" indent="0">
              <a:buNone/>
            </a:pPr>
            <a:r>
              <a:rPr lang="fr-FR" dirty="0" smtClean="0"/>
              <a:t>•Lien avec l’analyses des risques</a:t>
            </a:r>
          </a:p>
          <a:p>
            <a:pPr marL="0" indent="0">
              <a:buNone/>
            </a:pPr>
            <a:r>
              <a:rPr lang="fr-FR" dirty="0" smtClean="0"/>
              <a:t>•Comparable à un « MAP » pour une activité donnée</a:t>
            </a:r>
          </a:p>
          <a:p>
            <a:pPr marL="0" indent="0" algn="r">
              <a:buNone/>
            </a:pPr>
            <a:r>
              <a:rPr lang="fr-FR" sz="2100" dirty="0" smtClean="0">
                <a:solidFill>
                  <a:srgbClr val="0070C0"/>
                </a:solidFill>
              </a:rPr>
              <a:t>Règlement (UE) n° 2018/395, AMC2 BOP.ADD.510</a:t>
            </a:r>
            <a:endParaRPr lang="fr-FR" sz="2100"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45</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13887773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46</a:t>
            </a:fld>
            <a:endParaRPr lang="fr-F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6689"/>
            <a:ext cx="9144000" cy="598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639147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47</a:t>
            </a:fld>
            <a:endParaRPr lang="fr-FR"/>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9482"/>
            <a:ext cx="9180512" cy="6420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32656"/>
            <a:ext cx="1557020" cy="579120"/>
          </a:xfrm>
          <a:prstGeom prst="rect">
            <a:avLst/>
          </a:prstGeom>
          <a:solidFill>
            <a:srgbClr val="FFFFFF"/>
          </a:solidFill>
          <a:ln>
            <a:noFill/>
          </a:ln>
        </p:spPr>
      </p:pic>
    </p:spTree>
    <p:extLst>
      <p:ext uri="{BB962C8B-B14F-4D97-AF65-F5344CB8AC3E}">
        <p14:creationId xmlns:p14="http://schemas.microsoft.com/office/powerpoint/2010/main" val="40799322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616624"/>
          </a:xfrm>
        </p:spPr>
        <p:txBody>
          <a:bodyPr>
            <a:normAutofit fontScale="92500" lnSpcReduction="10000"/>
          </a:bodyPr>
          <a:lstStyle/>
          <a:p>
            <a:pPr marL="0" indent="0" algn="ctr">
              <a:buNone/>
            </a:pPr>
            <a:r>
              <a:rPr lang="fr-FR" b="1" dirty="0" smtClean="0">
                <a:solidFill>
                  <a:srgbClr val="0070C0"/>
                </a:solidFill>
              </a:rPr>
              <a:t>Création de la Part-ML (Part-M Light) </a:t>
            </a:r>
          </a:p>
          <a:p>
            <a:pPr marL="0" indent="0" algn="ctr">
              <a:buNone/>
            </a:pPr>
            <a:r>
              <a:rPr lang="fr-FR" b="1" dirty="0" smtClean="0">
                <a:solidFill>
                  <a:srgbClr val="0070C0"/>
                </a:solidFill>
              </a:rPr>
              <a:t>et Part-CAO</a:t>
            </a:r>
          </a:p>
          <a:p>
            <a:pPr marL="0" indent="0" algn="ctr">
              <a:buNone/>
            </a:pPr>
            <a:endParaRPr lang="fr-FR" sz="1700" b="1" dirty="0">
              <a:solidFill>
                <a:srgbClr val="0070C0"/>
              </a:solidFill>
            </a:endParaRPr>
          </a:p>
          <a:p>
            <a:pPr marL="0" indent="0" algn="ctr">
              <a:buNone/>
            </a:pPr>
            <a:r>
              <a:rPr lang="fr-FR" b="1" dirty="0" smtClean="0"/>
              <a:t>Opinion 05/2016</a:t>
            </a:r>
          </a:p>
          <a:p>
            <a:pPr marL="0" indent="0" algn="ctr">
              <a:buNone/>
            </a:pPr>
            <a:r>
              <a:rPr lang="fr-FR" b="1" dirty="0" smtClean="0"/>
              <a:t>13 Avril 2016 </a:t>
            </a:r>
            <a:r>
              <a:rPr lang="fr-FR" dirty="0" smtClean="0"/>
              <a:t>: L’Opinion 05/2016 a été publiée.</a:t>
            </a:r>
          </a:p>
          <a:p>
            <a:pPr marL="0" indent="0" algn="ctr">
              <a:buNone/>
            </a:pPr>
            <a:r>
              <a:rPr lang="fr-FR" dirty="0" smtClean="0"/>
              <a:t>Part M Light (Part-ML) et </a:t>
            </a:r>
            <a:r>
              <a:rPr lang="fr-FR" dirty="0" err="1" smtClean="0"/>
              <a:t>Combined</a:t>
            </a:r>
            <a:r>
              <a:rPr lang="fr-FR" dirty="0" smtClean="0"/>
              <a:t> Airworthiness Organisation(Part-CAO)</a:t>
            </a:r>
          </a:p>
          <a:p>
            <a:pPr marL="0" indent="0" algn="ctr">
              <a:buNone/>
            </a:pPr>
            <a:r>
              <a:rPr lang="fr-FR" b="1" dirty="0" smtClean="0"/>
              <a:t>Courant 2016 </a:t>
            </a:r>
            <a:r>
              <a:rPr lang="fr-FR" dirty="0" smtClean="0"/>
              <a:t>et début 2017: Discussion entre la  Commission et les Etats Membres. </a:t>
            </a:r>
          </a:p>
          <a:p>
            <a:pPr marL="0" indent="0" algn="ctr">
              <a:buNone/>
            </a:pPr>
            <a:r>
              <a:rPr lang="fr-FR" b="1" dirty="0" smtClean="0"/>
              <a:t>Avant la fin 2019</a:t>
            </a:r>
            <a:r>
              <a:rPr lang="fr-FR" dirty="0" smtClean="0"/>
              <a:t>: Devrait être adopté par la Commission, une fois que le Parlement et le Conseil Européen auront donné leur accord.</a:t>
            </a:r>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48</a:t>
            </a:fld>
            <a:endParaRPr lang="fr-FR"/>
          </a:p>
        </p:txBody>
      </p:sp>
      <p:pic>
        <p:nvPicPr>
          <p:cNvPr id="7" name="Imag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60648"/>
            <a:ext cx="1557020" cy="579120"/>
          </a:xfrm>
          <a:prstGeom prst="rect">
            <a:avLst/>
          </a:prstGeom>
          <a:solidFill>
            <a:srgbClr val="FFFFFF"/>
          </a:solidFill>
          <a:ln>
            <a:noFill/>
          </a:ln>
        </p:spPr>
      </p:pic>
    </p:spTree>
    <p:extLst>
      <p:ext uri="{BB962C8B-B14F-4D97-AF65-F5344CB8AC3E}">
        <p14:creationId xmlns:p14="http://schemas.microsoft.com/office/powerpoint/2010/main" val="35545728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976664"/>
          </a:xfrm>
        </p:spPr>
        <p:txBody>
          <a:bodyPr>
            <a:normAutofit fontScale="62500" lnSpcReduction="20000"/>
          </a:bodyPr>
          <a:lstStyle/>
          <a:p>
            <a:pPr marL="0" indent="0" algn="ctr">
              <a:buNone/>
            </a:pPr>
            <a:r>
              <a:rPr lang="fr-FR" sz="5100" b="1" dirty="0" smtClean="0">
                <a:solidFill>
                  <a:srgbClr val="0070C0"/>
                </a:solidFill>
              </a:rPr>
              <a:t>PART-M LIGHT (PART-ML)</a:t>
            </a:r>
          </a:p>
          <a:p>
            <a:r>
              <a:rPr lang="fr-FR" b="1" dirty="0" smtClean="0"/>
              <a:t>Applicable aux opérations commerciales et non-commerciales pour</a:t>
            </a:r>
            <a:r>
              <a:rPr lang="fr-FR" dirty="0" smtClean="0"/>
              <a:t>:</a:t>
            </a:r>
          </a:p>
          <a:p>
            <a:pPr marL="0" indent="0">
              <a:buNone/>
            </a:pPr>
            <a:r>
              <a:rPr lang="fr-FR" dirty="0"/>
              <a:t>	</a:t>
            </a:r>
            <a:r>
              <a:rPr lang="fr-FR" dirty="0" smtClean="0"/>
              <a:t>- Les avions jusqu’à 2730kg,</a:t>
            </a:r>
          </a:p>
          <a:p>
            <a:pPr marL="0" indent="0">
              <a:buNone/>
            </a:pPr>
            <a:r>
              <a:rPr lang="fr-FR" dirty="0"/>
              <a:t>	</a:t>
            </a:r>
            <a:r>
              <a:rPr lang="fr-FR" dirty="0" smtClean="0"/>
              <a:t>- Les autres aéronefs ELA2, et</a:t>
            </a:r>
          </a:p>
          <a:p>
            <a:pPr marL="0" indent="0">
              <a:buNone/>
            </a:pPr>
            <a:r>
              <a:rPr lang="fr-FR" dirty="0"/>
              <a:t>	</a:t>
            </a:r>
            <a:r>
              <a:rPr lang="fr-FR" dirty="0" smtClean="0"/>
              <a:t>- Hélicoptères jusqu’à 4 occupants et de moins de 1200 kg,</a:t>
            </a:r>
          </a:p>
          <a:p>
            <a:pPr marL="0" indent="0">
              <a:buNone/>
            </a:pPr>
            <a:r>
              <a:rPr lang="fr-FR" dirty="0"/>
              <a:t>	</a:t>
            </a:r>
            <a:r>
              <a:rPr lang="fr-FR" dirty="0" smtClean="0"/>
              <a:t>  s’ils ne sont pas considérés comme aéronefs complexes</a:t>
            </a:r>
          </a:p>
          <a:p>
            <a:pPr marL="0" indent="0">
              <a:buNone/>
            </a:pPr>
            <a:r>
              <a:rPr lang="fr-FR" b="1" dirty="0" smtClean="0">
                <a:solidFill>
                  <a:srgbClr val="FF0000"/>
                </a:solidFill>
              </a:rPr>
              <a:t>Non applicable au Transport Aérien Commercial (au sens du règlement (EC) 1008/2008)</a:t>
            </a:r>
          </a:p>
          <a:p>
            <a:pPr marL="0" indent="0">
              <a:buNone/>
            </a:pPr>
            <a:r>
              <a:rPr lang="fr-FR" b="1" i="1" dirty="0" smtClean="0"/>
              <a:t>NOTE: Cela veut dire que la Part-ML couvre tous les planeurs et ballons, même s’ils transportent des passagers (ils sont exclus du règlement (EC) 1008/2008)</a:t>
            </a:r>
          </a:p>
          <a:p>
            <a:pPr marL="0" indent="0">
              <a:buNone/>
            </a:pPr>
            <a:endParaRPr lang="fr-FR" dirty="0" smtClean="0"/>
          </a:p>
          <a:p>
            <a:pPr marL="0" indent="0">
              <a:buNone/>
            </a:pPr>
            <a:r>
              <a:rPr lang="fr-FR" dirty="0" smtClean="0"/>
              <a:t>La Part-ML est l’unique option pour cette catégorie d’aéronefs (ils ne peuvent pas utiliser la Part-M)</a:t>
            </a:r>
          </a:p>
          <a:p>
            <a:pPr marL="0" indent="0">
              <a:buNone/>
            </a:pPr>
            <a:endParaRPr lang="fr-FR" dirty="0"/>
          </a:p>
          <a:p>
            <a:pPr marL="0" indent="0">
              <a:buNone/>
            </a:pPr>
            <a:r>
              <a:rPr lang="fr-FR" dirty="0" smtClean="0"/>
              <a:t>Tous les autres aéronefs doivent se conformer à la Part-M (</a:t>
            </a:r>
            <a:r>
              <a:rPr lang="fr-FR" b="1" dirty="0" smtClean="0"/>
              <a:t>même ceux utilisés partiellement pour des opérations de transport aérien commercial</a:t>
            </a:r>
            <a:r>
              <a:rPr lang="fr-FR" dirty="0" smtClean="0"/>
              <a:t>)</a:t>
            </a:r>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49</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3077117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688632"/>
          </a:xfrm>
        </p:spPr>
        <p:txBody>
          <a:bodyPr>
            <a:normAutofit fontScale="77500" lnSpcReduction="20000"/>
          </a:bodyPr>
          <a:lstStyle/>
          <a:p>
            <a:pPr marL="0" indent="0" algn="ctr">
              <a:buNone/>
            </a:pPr>
            <a:r>
              <a:rPr lang="fr-FR" sz="4400" u="sng" dirty="0" smtClean="0">
                <a:solidFill>
                  <a:srgbClr val="FFC000"/>
                </a:solidFill>
              </a:rPr>
              <a:t>Nouveauté</a:t>
            </a:r>
            <a:r>
              <a:rPr lang="fr-FR" sz="4400" dirty="0" smtClean="0"/>
              <a:t> :</a:t>
            </a:r>
          </a:p>
          <a:p>
            <a:pPr marL="0" indent="0" algn="ctr">
              <a:buNone/>
            </a:pPr>
            <a:endParaRPr lang="fr-FR" sz="2400" dirty="0" smtClean="0"/>
          </a:p>
          <a:p>
            <a:r>
              <a:rPr lang="fr-FR" sz="4400" dirty="0" smtClean="0"/>
              <a:t>La nouvelle réglementation européenne introduit d’autres exploitations, des activités spécialisées.</a:t>
            </a:r>
          </a:p>
          <a:p>
            <a:r>
              <a:rPr lang="fr-FR" sz="4400" u="sng" dirty="0" smtClean="0"/>
              <a:t>Autres exploitations :</a:t>
            </a:r>
          </a:p>
          <a:p>
            <a:pPr marL="0" indent="0">
              <a:buNone/>
            </a:pPr>
            <a:r>
              <a:rPr lang="fr-FR" sz="4400" dirty="0"/>
              <a:t> </a:t>
            </a:r>
            <a:r>
              <a:rPr lang="fr-FR" sz="4400" dirty="0" smtClean="0"/>
              <a:t>   L’arrêté du 24 juillet 1991 relatif aux</a:t>
            </a:r>
          </a:p>
          <a:p>
            <a:pPr marL="0" indent="0">
              <a:buNone/>
            </a:pPr>
            <a:r>
              <a:rPr lang="fr-FR" sz="4400" dirty="0"/>
              <a:t> </a:t>
            </a:r>
            <a:r>
              <a:rPr lang="fr-FR" sz="4400" dirty="0" smtClean="0"/>
              <a:t>   conditions d’utilisation des aéronefs civils</a:t>
            </a:r>
          </a:p>
          <a:p>
            <a:pPr marL="0" indent="0">
              <a:buNone/>
            </a:pPr>
            <a:r>
              <a:rPr lang="fr-FR" sz="4400" dirty="0"/>
              <a:t> </a:t>
            </a:r>
            <a:r>
              <a:rPr lang="fr-FR" sz="4400" dirty="0" smtClean="0"/>
              <a:t>   en AG→ restera applicable pour les ballons</a:t>
            </a:r>
          </a:p>
          <a:p>
            <a:pPr marL="0" indent="0">
              <a:buNone/>
            </a:pPr>
            <a:r>
              <a:rPr lang="fr-FR" sz="4400" dirty="0"/>
              <a:t> </a:t>
            </a:r>
            <a:r>
              <a:rPr lang="fr-FR" sz="4400" dirty="0" smtClean="0"/>
              <a:t>   dits « </a:t>
            </a:r>
            <a:r>
              <a:rPr lang="fr-FR" sz="4400" dirty="0" smtClean="0">
                <a:solidFill>
                  <a:srgbClr val="FFC000"/>
                </a:solidFill>
              </a:rPr>
              <a:t>Annexe I </a:t>
            </a:r>
            <a:r>
              <a:rPr lang="fr-FR" sz="4400" dirty="0" smtClean="0"/>
              <a:t>» (et les ballons à gaz captif)</a:t>
            </a:r>
          </a:p>
          <a:p>
            <a:pPr marL="0" indent="0">
              <a:buNone/>
            </a:pPr>
            <a:endParaRPr lang="fr-FR" sz="1400" dirty="0" smtClean="0"/>
          </a:p>
          <a:p>
            <a:pPr marL="0" indent="0" algn="ctr">
              <a:buNone/>
            </a:pPr>
            <a:r>
              <a:rPr lang="fr-FR" sz="3600" dirty="0" smtClean="0">
                <a:solidFill>
                  <a:srgbClr val="FFC000"/>
                </a:solidFill>
              </a:rPr>
              <a:t>(Voir info DGAC du 14 août 2018).</a:t>
            </a:r>
          </a:p>
          <a:p>
            <a:pPr marL="0" indent="0" algn="ctr">
              <a:buNone/>
            </a:pPr>
            <a:r>
              <a:rPr lang="fr-FR" sz="2000" dirty="0" smtClean="0">
                <a:solidFill>
                  <a:srgbClr val="0070C0"/>
                </a:solidFill>
              </a:rPr>
              <a:t>https://www.ecologique-solidaire.gouv.fr/reglementation-exploitations-ballons-part-bop </a:t>
            </a:r>
            <a:endParaRPr lang="fr-FR" sz="2000" dirty="0">
              <a:solidFill>
                <a:srgbClr val="0070C0"/>
              </a:solidFill>
            </a:endParaRPr>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
        <p:nvSpPr>
          <p:cNvPr id="5" name="Espace réservé du pied de page 4"/>
          <p:cNvSpPr>
            <a:spLocks noGrp="1"/>
          </p:cNvSpPr>
          <p:nvPr>
            <p:ph type="ftr" sz="quarter" idx="11"/>
          </p:nvPr>
        </p:nvSpPr>
        <p:spPr/>
        <p:txBody>
          <a:bodyPr/>
          <a:lstStyle/>
          <a:p>
            <a:r>
              <a:rPr lang="fr-FR" dirty="0" smtClean="0"/>
              <a:t>Séminaire Exploitants BALLONS</a:t>
            </a:r>
            <a:endParaRPr lang="fr-FR" dirty="0"/>
          </a:p>
        </p:txBody>
      </p:sp>
      <p:sp>
        <p:nvSpPr>
          <p:cNvPr id="6" name="Espace réservé du numéro de diapositive 5"/>
          <p:cNvSpPr>
            <a:spLocks noGrp="1"/>
          </p:cNvSpPr>
          <p:nvPr>
            <p:ph type="sldNum" sz="quarter" idx="12"/>
          </p:nvPr>
        </p:nvSpPr>
        <p:spPr/>
        <p:txBody>
          <a:bodyPr/>
          <a:lstStyle/>
          <a:p>
            <a:fld id="{F26F90D4-9DFE-4F52-B39C-AB8D558701F9}" type="slidenum">
              <a:rPr lang="fr-FR" smtClean="0"/>
              <a:t>5</a:t>
            </a:fld>
            <a:endParaRPr lang="fr-FR" dirty="0"/>
          </a:p>
        </p:txBody>
      </p:sp>
    </p:spTree>
    <p:extLst>
      <p:ext uri="{BB962C8B-B14F-4D97-AF65-F5344CB8AC3E}">
        <p14:creationId xmlns:p14="http://schemas.microsoft.com/office/powerpoint/2010/main" val="15470052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616624"/>
          </a:xfrm>
        </p:spPr>
        <p:txBody>
          <a:bodyPr>
            <a:normAutofit fontScale="92500" lnSpcReduction="20000"/>
          </a:bodyPr>
          <a:lstStyle/>
          <a:p>
            <a:pPr marL="0" indent="0" algn="ctr">
              <a:buNone/>
            </a:pPr>
            <a:r>
              <a:rPr lang="fr-FR" b="1" dirty="0" smtClean="0">
                <a:solidFill>
                  <a:srgbClr val="0070C0"/>
                </a:solidFill>
              </a:rPr>
              <a:t>PART-M LIGHT (PART-ML)</a:t>
            </a:r>
          </a:p>
          <a:p>
            <a:r>
              <a:rPr lang="fr-FR" dirty="0" smtClean="0"/>
              <a:t>Si un aéronef passe de la </a:t>
            </a:r>
            <a:r>
              <a:rPr lang="fr-FR" dirty="0" smtClean="0">
                <a:solidFill>
                  <a:srgbClr val="0070C0"/>
                </a:solidFill>
              </a:rPr>
              <a:t>Part-ML</a:t>
            </a:r>
            <a:r>
              <a:rPr lang="fr-FR" dirty="0" smtClean="0"/>
              <a:t> à la </a:t>
            </a:r>
            <a:r>
              <a:rPr lang="fr-FR" dirty="0" smtClean="0">
                <a:solidFill>
                  <a:srgbClr val="0070C0"/>
                </a:solidFill>
              </a:rPr>
              <a:t>Part-M</a:t>
            </a:r>
            <a:r>
              <a:rPr lang="fr-FR" dirty="0" smtClean="0"/>
              <a:t> (pour un changement vers le transport aérien commercial) :</a:t>
            </a:r>
          </a:p>
          <a:p>
            <a:pPr marL="0" indent="0">
              <a:buNone/>
            </a:pPr>
            <a:r>
              <a:rPr lang="fr-FR" dirty="0"/>
              <a:t>	</a:t>
            </a:r>
            <a:r>
              <a:rPr lang="fr-FR" dirty="0" smtClean="0"/>
              <a:t>- </a:t>
            </a:r>
            <a:r>
              <a:rPr lang="fr-FR" b="1" dirty="0" smtClean="0"/>
              <a:t>Le programme d’entretien doit être</a:t>
            </a:r>
          </a:p>
          <a:p>
            <a:pPr marL="0" indent="0">
              <a:buNone/>
            </a:pPr>
            <a:r>
              <a:rPr lang="fr-FR" b="1" dirty="0"/>
              <a:t>	</a:t>
            </a:r>
            <a:r>
              <a:rPr lang="fr-FR" b="1" dirty="0" smtClean="0"/>
              <a:t>   approuvé par l’Autorité. </a:t>
            </a:r>
          </a:p>
          <a:p>
            <a:pPr marL="0" indent="0">
              <a:buNone/>
            </a:pPr>
            <a:r>
              <a:rPr lang="fr-FR" b="1" dirty="0"/>
              <a:t>	</a:t>
            </a:r>
            <a:r>
              <a:rPr lang="fr-FR" b="1" dirty="0" smtClean="0"/>
              <a:t>- Des tâches d’entretien additionnelles </a:t>
            </a:r>
          </a:p>
          <a:p>
            <a:pPr marL="0" indent="0">
              <a:buNone/>
            </a:pPr>
            <a:r>
              <a:rPr lang="fr-FR" b="1" dirty="0"/>
              <a:t>	</a:t>
            </a:r>
            <a:r>
              <a:rPr lang="fr-FR" b="1" dirty="0" smtClean="0"/>
              <a:t>   peuvent être nécessaires.</a:t>
            </a:r>
          </a:p>
          <a:p>
            <a:pPr marL="0" indent="0">
              <a:buNone/>
            </a:pPr>
            <a:r>
              <a:rPr lang="fr-FR" b="1" dirty="0"/>
              <a:t>	</a:t>
            </a:r>
            <a:r>
              <a:rPr lang="fr-FR" b="1" dirty="0" smtClean="0"/>
              <a:t>- Une revue de navigabilité doit être </a:t>
            </a:r>
          </a:p>
          <a:p>
            <a:pPr marL="0" indent="0">
              <a:buNone/>
            </a:pPr>
            <a:r>
              <a:rPr lang="fr-FR" b="1" dirty="0"/>
              <a:t>	</a:t>
            </a:r>
            <a:r>
              <a:rPr lang="fr-FR" b="1" dirty="0" smtClean="0"/>
              <a:t>   effectuée</a:t>
            </a:r>
          </a:p>
          <a:p>
            <a:pPr marL="0" indent="0">
              <a:buNone/>
            </a:pPr>
            <a:r>
              <a:rPr lang="fr-FR" b="1" dirty="0" smtClean="0"/>
              <a:t>	   par un CAMO ou par l’Autorité  puis un 	   nouveau CEN doit être délivré </a:t>
            </a:r>
            <a:endParaRPr lang="fr-FR" b="1"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50</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33066338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435280" cy="5904656"/>
          </a:xfrm>
        </p:spPr>
        <p:txBody>
          <a:bodyPr>
            <a:normAutofit fontScale="85000" lnSpcReduction="10000"/>
          </a:bodyPr>
          <a:lstStyle/>
          <a:p>
            <a:pPr marL="0" indent="0" algn="ctr">
              <a:buNone/>
            </a:pPr>
            <a:r>
              <a:rPr lang="fr-FR" b="1" dirty="0" smtClean="0">
                <a:solidFill>
                  <a:srgbClr val="0070C0"/>
                </a:solidFill>
              </a:rPr>
              <a:t>PART-M LIGHT (PART-ML)</a:t>
            </a:r>
          </a:p>
          <a:p>
            <a:r>
              <a:rPr lang="fr-FR" u="sng" dirty="0" smtClean="0"/>
              <a:t>Déclaration/approbation du PE (Programme d’entretien)</a:t>
            </a:r>
            <a:r>
              <a:rPr lang="fr-FR" dirty="0" smtClean="0"/>
              <a:t>:</a:t>
            </a:r>
          </a:p>
          <a:p>
            <a:pPr marL="0" indent="0">
              <a:buNone/>
            </a:pPr>
            <a:r>
              <a:rPr lang="fr-FR" b="1" dirty="0" smtClean="0"/>
              <a:t>Il n’est pas possible pour l’Autorité d’approuver un PE</a:t>
            </a:r>
          </a:p>
          <a:p>
            <a:pPr marL="0" indent="0">
              <a:buNone/>
            </a:pPr>
            <a:r>
              <a:rPr lang="fr-FR" dirty="0"/>
              <a:t>	</a:t>
            </a:r>
            <a:r>
              <a:rPr lang="fr-FR" dirty="0" smtClean="0"/>
              <a:t>- </a:t>
            </a:r>
            <a:r>
              <a:rPr lang="fr-FR" b="1" dirty="0" smtClean="0"/>
              <a:t>Pour les aéronefs suivis par un CAMO ou un CAO </a:t>
            </a:r>
            <a:r>
              <a:rPr lang="fr-FR" dirty="0" smtClean="0"/>
              <a:t>(</a:t>
            </a:r>
            <a:r>
              <a:rPr lang="fr-FR" dirty="0" smtClean="0">
                <a:solidFill>
                  <a:srgbClr val="FF0000"/>
                </a:solidFill>
              </a:rPr>
              <a:t>obligatoire pour les opérations commerciales</a:t>
            </a:r>
            <a:r>
              <a:rPr lang="fr-FR" dirty="0" smtClean="0"/>
              <a:t>):</a:t>
            </a:r>
          </a:p>
          <a:p>
            <a:pPr marL="0" indent="0">
              <a:buNone/>
            </a:pPr>
            <a:r>
              <a:rPr lang="fr-FR" b="1" dirty="0" smtClean="0"/>
              <a:t>Le CAMO ou le CAO approuve le PE</a:t>
            </a:r>
          </a:p>
          <a:p>
            <a:pPr marL="0" indent="0">
              <a:buNone/>
            </a:pPr>
            <a:r>
              <a:rPr lang="fr-FR" i="1" dirty="0" smtClean="0"/>
              <a:t>Justification à apporter par le propriétaire pour les déviations aux recommandations constructeur</a:t>
            </a:r>
          </a:p>
          <a:p>
            <a:pPr marL="0" indent="0">
              <a:buNone/>
            </a:pPr>
            <a:r>
              <a:rPr lang="fr-FR" dirty="0"/>
              <a:t>	</a:t>
            </a:r>
            <a:r>
              <a:rPr lang="fr-FR" dirty="0" smtClean="0"/>
              <a:t>- </a:t>
            </a:r>
            <a:r>
              <a:rPr lang="fr-FR" b="1" dirty="0" smtClean="0"/>
              <a:t>Pour les aéronefs non suivis par un CAMO ou un CAO </a:t>
            </a:r>
            <a:r>
              <a:rPr lang="fr-FR" dirty="0" smtClean="0">
                <a:solidFill>
                  <a:srgbClr val="FF0000"/>
                </a:solidFill>
              </a:rPr>
              <a:t>(pour les opérations non-commerciales uniquement)</a:t>
            </a:r>
            <a:r>
              <a:rPr lang="fr-FR" dirty="0" smtClean="0"/>
              <a:t>:</a:t>
            </a:r>
          </a:p>
          <a:p>
            <a:pPr marL="0" indent="0">
              <a:buNone/>
            </a:pPr>
            <a:r>
              <a:rPr lang="fr-FR" dirty="0" smtClean="0"/>
              <a:t>Le PE est déclaré par le propriétaire.</a:t>
            </a:r>
          </a:p>
          <a:p>
            <a:pPr marL="0" indent="0">
              <a:buNone/>
            </a:pPr>
            <a:r>
              <a:rPr lang="fr-FR" dirty="0" smtClean="0"/>
              <a:t>Pas de justifications nécessaires pour les éventuelles déviations.</a:t>
            </a:r>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51</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36361749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503947"/>
          </a:xfrm>
        </p:spPr>
        <p:txBody>
          <a:bodyPr>
            <a:normAutofit fontScale="85000" lnSpcReduction="10000"/>
          </a:bodyPr>
          <a:lstStyle/>
          <a:p>
            <a:pPr marL="0" indent="0" algn="ctr">
              <a:buNone/>
            </a:pPr>
            <a:r>
              <a:rPr lang="fr-FR" b="1" dirty="0" smtClean="0">
                <a:solidFill>
                  <a:srgbClr val="0070C0"/>
                </a:solidFill>
              </a:rPr>
              <a:t>PART-M LIGHT (PART-ML)</a:t>
            </a:r>
          </a:p>
          <a:p>
            <a:r>
              <a:rPr lang="fr-FR" dirty="0" smtClean="0"/>
              <a:t>Les « </a:t>
            </a:r>
            <a:r>
              <a:rPr lang="fr-FR" dirty="0" err="1" smtClean="0">
                <a:solidFill>
                  <a:srgbClr val="FFC000"/>
                </a:solidFill>
              </a:rPr>
              <a:t>APRSeurs</a:t>
            </a:r>
            <a:r>
              <a:rPr lang="fr-FR" dirty="0" smtClean="0"/>
              <a:t> » indépendants peuvent délivrer le CEN en même temps que la visite annuelle ou 100h </a:t>
            </a:r>
            <a:r>
              <a:rPr lang="fr-FR" dirty="0" smtClean="0">
                <a:solidFill>
                  <a:srgbClr val="FF0000"/>
                </a:solidFill>
              </a:rPr>
              <a:t>(pour les opérations non commerciales)</a:t>
            </a:r>
            <a:r>
              <a:rPr lang="fr-FR" dirty="0" smtClean="0"/>
              <a:t> </a:t>
            </a:r>
          </a:p>
          <a:p>
            <a:r>
              <a:rPr lang="fr-FR" b="1" dirty="0" smtClean="0"/>
              <a:t>Ces </a:t>
            </a:r>
            <a:r>
              <a:rPr lang="fr-FR" b="1" dirty="0" err="1" smtClean="0"/>
              <a:t>APRSeurs</a:t>
            </a:r>
            <a:r>
              <a:rPr lang="fr-FR" b="1" dirty="0" smtClean="0"/>
              <a:t> doivent être autorisés par l’Autorité, sous les conditions suivantes</a:t>
            </a:r>
            <a:r>
              <a:rPr lang="fr-FR" dirty="0" smtClean="0"/>
              <a:t>:</a:t>
            </a:r>
          </a:p>
          <a:p>
            <a:pPr>
              <a:buFontTx/>
              <a:buChar char="-"/>
            </a:pPr>
            <a:r>
              <a:rPr lang="fr-FR" dirty="0" smtClean="0"/>
              <a:t>Détenir une licence Part-66 ou une LNMA</a:t>
            </a:r>
          </a:p>
          <a:p>
            <a:pPr>
              <a:buFontTx/>
              <a:buChar char="-"/>
            </a:pPr>
            <a:r>
              <a:rPr lang="fr-FR" dirty="0" smtClean="0"/>
              <a:t>Autorisation délivrée par l’Autorité qui a émis la licence</a:t>
            </a:r>
          </a:p>
          <a:p>
            <a:pPr>
              <a:buFontTx/>
              <a:buChar char="-"/>
            </a:pPr>
            <a:r>
              <a:rPr lang="fr-FR" dirty="0" smtClean="0"/>
              <a:t>L’Autorité évalue la connaissance de l’</a:t>
            </a:r>
            <a:r>
              <a:rPr lang="fr-FR" dirty="0" err="1" smtClean="0"/>
              <a:t>APRSeur</a:t>
            </a:r>
            <a:r>
              <a:rPr lang="fr-FR" dirty="0" smtClean="0"/>
              <a:t> sur les revues de navigabilité et la Part-ML</a:t>
            </a:r>
          </a:p>
          <a:p>
            <a:pPr>
              <a:buFontTx/>
              <a:buChar char="-"/>
            </a:pPr>
            <a:r>
              <a:rPr lang="fr-FR" dirty="0" smtClean="0"/>
              <a:t>1 revue de navigabilité est effectuée sous la supervision de l’Autorité</a:t>
            </a:r>
          </a:p>
          <a:p>
            <a:r>
              <a:rPr lang="fr-FR" b="1" dirty="0" smtClean="0"/>
              <a:t>L’autorisation est valide pour 5 ans</a:t>
            </a:r>
            <a:r>
              <a:rPr lang="fr-FR" dirty="0" smtClean="0"/>
              <a:t>.</a:t>
            </a:r>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52</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11602955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lstStyle/>
          <a:p>
            <a:pPr marL="0" indent="0" algn="ctr">
              <a:buNone/>
            </a:pPr>
            <a:r>
              <a:rPr lang="fr-FR" b="1" dirty="0" smtClean="0">
                <a:solidFill>
                  <a:srgbClr val="0070C0"/>
                </a:solidFill>
              </a:rPr>
              <a:t>PART-M LIGHT (PART-ML)</a:t>
            </a:r>
          </a:p>
          <a:p>
            <a:r>
              <a:rPr lang="fr-FR" dirty="0" smtClean="0"/>
              <a:t>L’autorisation est reconnue mutuellement par tous les Etats Membres lorsqu’elle est associée à une licence Part-66 (</a:t>
            </a:r>
            <a:r>
              <a:rPr lang="fr-FR" b="1" dirty="0" smtClean="0"/>
              <a:t>le personnel peut donc émettre un CEN sur n’importe quel aéronef européen</a:t>
            </a:r>
            <a:r>
              <a:rPr lang="fr-FR" dirty="0" smtClean="0"/>
              <a:t>).</a:t>
            </a:r>
          </a:p>
          <a:p>
            <a:r>
              <a:rPr lang="fr-FR" dirty="0" smtClean="0"/>
              <a:t>Si l’autorisation est associée à une licence nationale, </a:t>
            </a:r>
            <a:r>
              <a:rPr lang="fr-FR" b="1" dirty="0" smtClean="0"/>
              <a:t>alors le personnel ne peut émettre un CEN que sur un avion immatriculé dans le pays correspondant</a:t>
            </a:r>
            <a:r>
              <a:rPr lang="fr-FR" dirty="0" smtClean="0"/>
              <a:t>. </a:t>
            </a:r>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53</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36697168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759112"/>
          </a:xfrm>
        </p:spPr>
        <p:txBody>
          <a:bodyPr>
            <a:normAutofit fontScale="77500" lnSpcReduction="20000"/>
          </a:bodyPr>
          <a:lstStyle/>
          <a:p>
            <a:pPr marL="0" indent="0" algn="ctr">
              <a:buNone/>
            </a:pPr>
            <a:r>
              <a:rPr lang="fr-FR" b="1" dirty="0" smtClean="0">
                <a:solidFill>
                  <a:srgbClr val="0070C0"/>
                </a:solidFill>
              </a:rPr>
              <a:t>PART-M LIGHT (PART-ML)</a:t>
            </a:r>
          </a:p>
          <a:p>
            <a:r>
              <a:rPr lang="fr-FR" b="1" u="sng" dirty="0" smtClean="0"/>
              <a:t>Les organismes de maintenance peuvent émettre le CEN en même temps que la visite annuelle ou 100h</a:t>
            </a:r>
          </a:p>
          <a:p>
            <a:endParaRPr lang="fr-FR" b="1" u="sng" dirty="0" smtClean="0"/>
          </a:p>
          <a:p>
            <a:r>
              <a:rPr lang="fr-FR" b="1" u="sng" dirty="0" smtClean="0"/>
              <a:t>Modèle pour le PE</a:t>
            </a:r>
            <a:r>
              <a:rPr lang="fr-FR" dirty="0" smtClean="0"/>
              <a:t>: </a:t>
            </a:r>
          </a:p>
          <a:p>
            <a:pPr marL="0" indent="0">
              <a:buNone/>
            </a:pPr>
            <a:r>
              <a:rPr lang="fr-FR" dirty="0" smtClean="0"/>
              <a:t>	-Créé pour faciliter et standardiser la rédaction des PE</a:t>
            </a:r>
          </a:p>
          <a:p>
            <a:r>
              <a:rPr lang="fr-FR" b="1" u="sng" dirty="0" smtClean="0"/>
              <a:t>Reports des défauts par le pilote</a:t>
            </a:r>
            <a:r>
              <a:rPr lang="fr-FR" u="sng" dirty="0" smtClean="0"/>
              <a:t> </a:t>
            </a:r>
            <a:r>
              <a:rPr lang="fr-FR" dirty="0" smtClean="0"/>
              <a:t>(pour les opérations non commerciales): </a:t>
            </a:r>
          </a:p>
          <a:p>
            <a:pPr marL="0" indent="0">
              <a:buNone/>
            </a:pPr>
            <a:r>
              <a:rPr lang="fr-FR" dirty="0"/>
              <a:t>	</a:t>
            </a:r>
            <a:r>
              <a:rPr lang="fr-FR" dirty="0" smtClean="0"/>
              <a:t>-Possibilité pour le pilote reporter les défauts de </a:t>
            </a:r>
          </a:p>
          <a:p>
            <a:pPr marL="0" indent="0">
              <a:buNone/>
            </a:pPr>
            <a:r>
              <a:rPr lang="fr-FR" dirty="0"/>
              <a:t>	</a:t>
            </a:r>
            <a:r>
              <a:rPr lang="fr-FR" dirty="0" smtClean="0"/>
              <a:t>  l’aéronef sous réserve de l’accord du propriétaire,</a:t>
            </a:r>
          </a:p>
          <a:p>
            <a:r>
              <a:rPr lang="fr-FR" b="1" u="sng" dirty="0" smtClean="0"/>
              <a:t>Contenu du CEN </a:t>
            </a:r>
            <a:r>
              <a:rPr lang="fr-FR" dirty="0" smtClean="0"/>
              <a:t>:</a:t>
            </a:r>
          </a:p>
          <a:p>
            <a:pPr marL="0" indent="0">
              <a:buNone/>
            </a:pPr>
            <a:r>
              <a:rPr lang="fr-FR" dirty="0" smtClean="0"/>
              <a:t>La Part-ML contient la </a:t>
            </a:r>
            <a:r>
              <a:rPr lang="fr-FR" dirty="0" smtClean="0">
                <a:solidFill>
                  <a:srgbClr val="0070C0"/>
                </a:solidFill>
              </a:rPr>
              <a:t>Form15c</a:t>
            </a:r>
            <a:r>
              <a:rPr lang="fr-FR" dirty="0" smtClean="0"/>
              <a:t> (le verso peut être utilisé pour la remise en service suite à l’inspection annuelle ou la 100h).</a:t>
            </a:r>
          </a:p>
          <a:p>
            <a:pPr marL="0" indent="0">
              <a:buNone/>
            </a:pPr>
            <a:endParaRPr lang="fr-FR" dirty="0" smtClean="0"/>
          </a:p>
          <a:p>
            <a:pPr marL="0" indent="0">
              <a:buNone/>
            </a:pPr>
            <a:r>
              <a:rPr lang="fr-FR" dirty="0" smtClean="0"/>
              <a:t>La Part-M contient les </a:t>
            </a:r>
            <a:r>
              <a:rPr lang="fr-FR" dirty="0" err="1" smtClean="0">
                <a:solidFill>
                  <a:srgbClr val="0070C0"/>
                </a:solidFill>
              </a:rPr>
              <a:t>Forms</a:t>
            </a:r>
            <a:r>
              <a:rPr lang="fr-FR" dirty="0" smtClean="0">
                <a:solidFill>
                  <a:srgbClr val="0070C0"/>
                </a:solidFill>
              </a:rPr>
              <a:t> 15a et 15b</a:t>
            </a:r>
            <a:r>
              <a:rPr lang="fr-FR" dirty="0" smtClean="0"/>
              <a:t>.</a:t>
            </a:r>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54</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37479342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4987" y="622216"/>
            <a:ext cx="8229600" cy="5759112"/>
          </a:xfrm>
        </p:spPr>
        <p:txBody>
          <a:bodyPr>
            <a:normAutofit fontScale="77500" lnSpcReduction="20000"/>
          </a:bodyPr>
          <a:lstStyle/>
          <a:p>
            <a:pPr marL="0" indent="0" algn="ctr">
              <a:buNone/>
            </a:pPr>
            <a:r>
              <a:rPr lang="fr-FR" sz="3600" b="1" dirty="0" smtClean="0">
                <a:solidFill>
                  <a:srgbClr val="0070C0"/>
                </a:solidFill>
              </a:rPr>
              <a:t>PART-M LIGHT (PART-ML)</a:t>
            </a:r>
          </a:p>
          <a:p>
            <a:r>
              <a:rPr lang="fr-FR" dirty="0" smtClean="0"/>
              <a:t>Exemples de cas simple pour </a:t>
            </a:r>
            <a:r>
              <a:rPr lang="fr-FR" b="1" dirty="0" smtClean="0"/>
              <a:t>les opérations non-commerciales</a:t>
            </a:r>
          </a:p>
          <a:p>
            <a:r>
              <a:rPr lang="fr-FR" b="1" dirty="0" smtClean="0"/>
              <a:t>Le propriétaire peut gérer la navigabilité continue</a:t>
            </a:r>
            <a:r>
              <a:rPr lang="fr-FR" dirty="0" smtClean="0"/>
              <a:t> de son aéronef (pas d’obligation d’avoir de contrat avec un CAMO ou un CAO)</a:t>
            </a:r>
          </a:p>
          <a:p>
            <a:r>
              <a:rPr lang="fr-FR" b="1" dirty="0" smtClean="0"/>
              <a:t>La maintenance peut être réalisée par un licencié Part-66 indépendant</a:t>
            </a:r>
            <a:r>
              <a:rPr lang="fr-FR" dirty="0" smtClean="0"/>
              <a:t> (pas d’obligation de contrat avec un organisme d’entretien)</a:t>
            </a:r>
          </a:p>
          <a:p>
            <a:r>
              <a:rPr lang="fr-FR" b="1" dirty="0" smtClean="0"/>
              <a:t>Les propriétaires déclarent le PE</a:t>
            </a:r>
            <a:r>
              <a:rPr lang="fr-FR" dirty="0" smtClean="0"/>
              <a:t>, avec des déviations possibles aux recommandations constructeur</a:t>
            </a:r>
          </a:p>
          <a:p>
            <a:r>
              <a:rPr lang="fr-FR" b="1" dirty="0" smtClean="0"/>
              <a:t>La revue de navigabilité et la délivrance du CEN peuvent être effectués par un APRSeur indépendant</a:t>
            </a:r>
            <a:r>
              <a:rPr lang="fr-FR" dirty="0" smtClean="0"/>
              <a:t>, en même temps que l’inspection annuelle/100h</a:t>
            </a:r>
          </a:p>
          <a:p>
            <a:pPr algn="ctr"/>
            <a:r>
              <a:rPr lang="fr-FR" i="1" dirty="0" smtClean="0"/>
              <a:t>NOTE: Des contrats peuvent être passés avec des organismes si besoin</a:t>
            </a:r>
            <a:endParaRPr lang="fr-FR" i="1"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55</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27757988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688632"/>
          </a:xfrm>
        </p:spPr>
        <p:txBody>
          <a:bodyPr>
            <a:normAutofit lnSpcReduction="10000"/>
          </a:bodyPr>
          <a:lstStyle/>
          <a:p>
            <a:pPr marL="0" indent="0" algn="ctr">
              <a:buNone/>
            </a:pPr>
            <a:r>
              <a:rPr lang="fr-FR" b="1" dirty="0" smtClean="0">
                <a:solidFill>
                  <a:srgbClr val="0070C0"/>
                </a:solidFill>
              </a:rPr>
              <a:t>PART-M LIGHT (PART-ML)</a:t>
            </a:r>
          </a:p>
          <a:p>
            <a:r>
              <a:rPr lang="fr-FR" u="sng" dirty="0" smtClean="0"/>
              <a:t>Les organismes restent nécessaires pour </a:t>
            </a:r>
            <a:r>
              <a:rPr lang="fr-FR" dirty="0" smtClean="0"/>
              <a:t>:</a:t>
            </a:r>
          </a:p>
          <a:p>
            <a:pPr marL="0" indent="0">
              <a:buNone/>
            </a:pPr>
            <a:r>
              <a:rPr lang="fr-FR" dirty="0"/>
              <a:t>	</a:t>
            </a:r>
            <a:r>
              <a:rPr lang="fr-FR" b="1" dirty="0" smtClean="0"/>
              <a:t>- L’entretien et la gestion du maintien de</a:t>
            </a:r>
          </a:p>
          <a:p>
            <a:pPr marL="0" indent="0">
              <a:buNone/>
            </a:pPr>
            <a:r>
              <a:rPr lang="fr-FR" b="1" dirty="0"/>
              <a:t>	</a:t>
            </a:r>
            <a:r>
              <a:rPr lang="fr-FR" b="1" dirty="0" smtClean="0"/>
              <a:t>   navigabilité pour les aéronefs exploités</a:t>
            </a:r>
          </a:p>
          <a:p>
            <a:pPr marL="0" indent="0">
              <a:buNone/>
            </a:pPr>
            <a:r>
              <a:rPr lang="fr-FR" b="1" dirty="0"/>
              <a:t>	</a:t>
            </a:r>
            <a:r>
              <a:rPr lang="fr-FR" b="1" dirty="0" smtClean="0"/>
              <a:t>   en opérations commerciales</a:t>
            </a:r>
          </a:p>
          <a:p>
            <a:pPr marL="0" indent="0">
              <a:buNone/>
            </a:pPr>
            <a:endParaRPr lang="fr-FR" b="1" dirty="0" smtClean="0"/>
          </a:p>
          <a:p>
            <a:pPr marL="0" indent="0">
              <a:buNone/>
            </a:pPr>
            <a:r>
              <a:rPr lang="fr-FR" b="1" dirty="0"/>
              <a:t>	</a:t>
            </a:r>
            <a:r>
              <a:rPr lang="fr-FR" b="1" dirty="0" smtClean="0"/>
              <a:t>- Revue de navigabilité des aéronefs </a:t>
            </a:r>
          </a:p>
          <a:p>
            <a:pPr marL="0" indent="0">
              <a:buNone/>
            </a:pPr>
            <a:r>
              <a:rPr lang="fr-FR" b="1" dirty="0"/>
              <a:t>	</a:t>
            </a:r>
            <a:r>
              <a:rPr lang="fr-FR" b="1" dirty="0" smtClean="0"/>
              <a:t>   exploités en opérations commerciales</a:t>
            </a:r>
          </a:p>
          <a:p>
            <a:pPr marL="0" indent="0">
              <a:buNone/>
            </a:pPr>
            <a:endParaRPr lang="fr-FR" b="1" dirty="0" smtClean="0"/>
          </a:p>
          <a:p>
            <a:pPr marL="0" indent="0">
              <a:buNone/>
            </a:pPr>
            <a:r>
              <a:rPr lang="fr-FR" b="1" dirty="0"/>
              <a:t>	</a:t>
            </a:r>
            <a:r>
              <a:rPr lang="fr-FR" b="1" dirty="0" smtClean="0"/>
              <a:t>- Extension de CEN.</a:t>
            </a:r>
            <a:endParaRPr lang="fr-FR" b="1"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56</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16891639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57</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
        <p:nvSpPr>
          <p:cNvPr id="3" name="Espace réservé du contenu 2"/>
          <p:cNvSpPr>
            <a:spLocks noGrp="1"/>
          </p:cNvSpPr>
          <p:nvPr>
            <p:ph idx="1"/>
          </p:nvPr>
        </p:nvSpPr>
        <p:spPr>
          <a:xfrm>
            <a:off x="457200" y="692696"/>
            <a:ext cx="8229600" cy="5433467"/>
          </a:xfrm>
        </p:spPr>
        <p:txBody>
          <a:bodyPr>
            <a:normAutofit fontScale="85000" lnSpcReduction="20000"/>
          </a:bodyPr>
          <a:lstStyle/>
          <a:p>
            <a:pPr marL="0" indent="0" algn="ctr">
              <a:buNone/>
            </a:pPr>
            <a:r>
              <a:rPr lang="fr-FR" b="1" dirty="0" smtClean="0">
                <a:solidFill>
                  <a:srgbClr val="0070C0"/>
                </a:solidFill>
              </a:rPr>
              <a:t>“Agrément combiné d’organisme de maintien de navigabilité” (Part-CAO)</a:t>
            </a:r>
          </a:p>
          <a:p>
            <a:pPr marL="0" indent="0" algn="ctr">
              <a:buNone/>
            </a:pPr>
            <a:r>
              <a:rPr lang="fr-FR" b="1" dirty="0" smtClean="0">
                <a:solidFill>
                  <a:srgbClr val="0070C0"/>
                </a:solidFill>
              </a:rPr>
              <a:t>PART-CAO</a:t>
            </a:r>
          </a:p>
          <a:p>
            <a:pPr marL="0" indent="0">
              <a:buNone/>
            </a:pPr>
            <a:r>
              <a:rPr lang="fr-FR" u="sng" dirty="0" smtClean="0"/>
              <a:t>Vise à proposer un nouvel “agrément combiné” (Part-CAO) pour l’Aviation Générale </a:t>
            </a:r>
            <a:r>
              <a:rPr lang="fr-FR" b="1" dirty="0" smtClean="0"/>
              <a:t>:</a:t>
            </a:r>
          </a:p>
          <a:p>
            <a:pPr>
              <a:buFontTx/>
              <a:buChar char="-"/>
            </a:pPr>
            <a:r>
              <a:rPr lang="fr-FR" b="1" dirty="0" smtClean="0"/>
              <a:t>Applicable pour les aéronefs non complexes et hors Transport Aérien Commercial </a:t>
            </a:r>
            <a:r>
              <a:rPr lang="fr-FR" dirty="0" smtClean="0"/>
              <a:t>(certains aéronefs suivront la Part-M et d’autres la Part- ML)</a:t>
            </a:r>
          </a:p>
          <a:p>
            <a:pPr>
              <a:buFontTx/>
              <a:buChar char="-"/>
            </a:pPr>
            <a:r>
              <a:rPr lang="fr-FR" b="1" dirty="0" smtClean="0"/>
              <a:t> Combine les privilèges d’un organisme Part M/F et d’un CAMO</a:t>
            </a:r>
          </a:p>
          <a:p>
            <a:pPr>
              <a:buFontTx/>
              <a:buChar char="-"/>
            </a:pPr>
            <a:r>
              <a:rPr lang="fr-FR" b="1" dirty="0" smtClean="0"/>
              <a:t>Pas de SMS : </a:t>
            </a:r>
            <a:r>
              <a:rPr lang="fr-FR" dirty="0" smtClean="0"/>
              <a:t>Ces organismes appliqueront le système qualité actuel(ou la revue annuelle, suivant la taille de l’organisme)</a:t>
            </a:r>
          </a:p>
          <a:p>
            <a:pPr>
              <a:buFontTx/>
              <a:buChar char="-"/>
            </a:pPr>
            <a:r>
              <a:rPr lang="fr-FR" b="1" dirty="0" smtClean="0"/>
              <a:t>Introduit des exigences simplifiées</a:t>
            </a:r>
            <a:endParaRPr lang="fr-FR" b="1" dirty="0"/>
          </a:p>
        </p:txBody>
      </p:sp>
    </p:spTree>
    <p:extLst>
      <p:ext uri="{BB962C8B-B14F-4D97-AF65-F5344CB8AC3E}">
        <p14:creationId xmlns:p14="http://schemas.microsoft.com/office/powerpoint/2010/main" val="39305288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688632"/>
          </a:xfrm>
        </p:spPr>
        <p:txBody>
          <a:bodyPr>
            <a:normAutofit fontScale="85000" lnSpcReduction="20000"/>
          </a:bodyPr>
          <a:lstStyle/>
          <a:p>
            <a:pPr marL="0" indent="0" algn="ctr">
              <a:buNone/>
            </a:pPr>
            <a:r>
              <a:rPr lang="fr-FR" sz="3800" b="1" dirty="0" smtClean="0">
                <a:solidFill>
                  <a:srgbClr val="0070C0"/>
                </a:solidFill>
              </a:rPr>
              <a:t>PART-CAO</a:t>
            </a:r>
          </a:p>
          <a:p>
            <a:r>
              <a:rPr lang="fr-FR" b="1" dirty="0" smtClean="0"/>
              <a:t>A leur demande, organismes CAMO, Part-145 ou M/F pourront obtenir l’agrément CAO</a:t>
            </a:r>
            <a:r>
              <a:rPr lang="fr-FR" dirty="0" smtClean="0"/>
              <a:t>, avec 2 ans pour se conformer à la Part-CAO (principalement ajout des amendements au manuel d’exposition)</a:t>
            </a:r>
          </a:p>
          <a:p>
            <a:endParaRPr lang="fr-FR" dirty="0" smtClean="0"/>
          </a:p>
          <a:p>
            <a:r>
              <a:rPr lang="fr-FR" dirty="0" smtClean="0"/>
              <a:t> Des limitations pourront être introduites pour maintenir le périmètre actuel de privilèges </a:t>
            </a:r>
          </a:p>
          <a:p>
            <a:pPr marL="0" indent="0">
              <a:buNone/>
            </a:pPr>
            <a:endParaRPr lang="fr-FR" dirty="0" smtClean="0"/>
          </a:p>
          <a:p>
            <a:r>
              <a:rPr lang="fr-FR" dirty="0" smtClean="0"/>
              <a:t>Si l’organisme le souhaite, ces limitations pourront être levées lorsqu’il se mettra en conformité avec les différences règlementaires correspondantes, ce qui implique d’établir les procédures correspondantes dans le manuel d’exposition.</a:t>
            </a:r>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58</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25400587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759112"/>
          </a:xfrm>
        </p:spPr>
        <p:txBody>
          <a:bodyPr>
            <a:normAutofit fontScale="92500" lnSpcReduction="10000"/>
          </a:bodyPr>
          <a:lstStyle/>
          <a:p>
            <a:pPr marL="0" indent="0" algn="ctr">
              <a:buNone/>
            </a:pPr>
            <a:r>
              <a:rPr lang="fr-FR" b="1" dirty="0" smtClean="0">
                <a:solidFill>
                  <a:srgbClr val="0070C0"/>
                </a:solidFill>
              </a:rPr>
              <a:t>PART-CAO</a:t>
            </a:r>
          </a:p>
          <a:p>
            <a:r>
              <a:rPr lang="fr-FR" b="1" dirty="0" smtClean="0"/>
              <a:t>Les organismes peuvent garder leurs agréments actuels Part-145ou CAMO </a:t>
            </a:r>
            <a:r>
              <a:rPr lang="fr-FR" dirty="0" smtClean="0"/>
              <a:t>(nécessaire pour les aéronefs complexes et le Transport Aérien Commercial)</a:t>
            </a:r>
          </a:p>
          <a:p>
            <a:r>
              <a:rPr lang="fr-FR" b="1" dirty="0" smtClean="0"/>
              <a:t>Les Autorités pourront toujours délivrer des agréments Part M/F, pendant une année à partir de la date d’application du nouveau règlement</a:t>
            </a:r>
          </a:p>
          <a:p>
            <a:r>
              <a:rPr lang="fr-FR" b="1" dirty="0" smtClean="0"/>
              <a:t>Les Part M/F existants seront valides seulement pendant 2 ans à partir de la date application de ce nouveau règlement</a:t>
            </a:r>
            <a:r>
              <a:rPr lang="fr-FR" dirty="0" smtClean="0"/>
              <a:t>. </a:t>
            </a:r>
          </a:p>
          <a:p>
            <a:pPr marL="0" indent="0" algn="ctr">
              <a:buNone/>
            </a:pPr>
            <a:r>
              <a:rPr lang="fr-FR" dirty="0" smtClean="0"/>
              <a:t>    </a:t>
            </a:r>
            <a:r>
              <a:rPr lang="fr-FR" dirty="0" smtClean="0">
                <a:solidFill>
                  <a:srgbClr val="00B0F0"/>
                </a:solidFill>
              </a:rPr>
              <a:t>Ensuite il faudra être Part-CAO</a:t>
            </a:r>
            <a:r>
              <a:rPr lang="fr-FR" dirty="0" smtClean="0"/>
              <a:t>.</a:t>
            </a:r>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59</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814207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24744"/>
            <a:ext cx="8229600" cy="5256584"/>
          </a:xfrm>
        </p:spPr>
        <p:txBody>
          <a:bodyPr/>
          <a:lstStyle/>
          <a:p>
            <a:r>
              <a:rPr lang="fr-FR" sz="4000" dirty="0" smtClean="0"/>
              <a:t>Ces activités peuvent concerner potentiellement tous les ballons à l’exception des ballons anciennement « </a:t>
            </a:r>
            <a:r>
              <a:rPr lang="fr-FR" sz="4000" strike="sngStrike" dirty="0" smtClean="0"/>
              <a:t>annexe II</a:t>
            </a:r>
            <a:r>
              <a:rPr lang="fr-FR" sz="4000" dirty="0" smtClean="0"/>
              <a:t> », dorénavant « </a:t>
            </a:r>
            <a:r>
              <a:rPr lang="fr-FR" sz="4000" b="1" dirty="0" smtClean="0">
                <a:solidFill>
                  <a:srgbClr val="FFC000"/>
                </a:solidFill>
              </a:rPr>
              <a:t>annexe I</a:t>
            </a:r>
            <a:r>
              <a:rPr lang="fr-FR" sz="4000" dirty="0" smtClean="0"/>
              <a:t> » non soumis au CDN, donc non soumis aux règles européennes. </a:t>
            </a:r>
          </a:p>
          <a:p>
            <a:r>
              <a:rPr lang="fr-FR" dirty="0" smtClean="0">
                <a:solidFill>
                  <a:srgbClr val="FFC000"/>
                </a:solidFill>
              </a:rPr>
              <a:t>(Voir cependant règles nationales).</a:t>
            </a:r>
          </a:p>
          <a:p>
            <a:endParaRPr lang="fr-FR" dirty="0"/>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
        <p:nvSpPr>
          <p:cNvPr id="5" name="Espace réservé du pied de page 4"/>
          <p:cNvSpPr>
            <a:spLocks noGrp="1"/>
          </p:cNvSpPr>
          <p:nvPr>
            <p:ph type="ftr" sz="quarter" idx="11"/>
          </p:nvPr>
        </p:nvSpPr>
        <p:spPr/>
        <p:txBody>
          <a:bodyPr/>
          <a:lstStyle/>
          <a:p>
            <a:r>
              <a:rPr lang="fr-FR" dirty="0" smtClean="0"/>
              <a:t>Séminaire Exploitants BALLONS</a:t>
            </a:r>
            <a:endParaRPr lang="fr-FR" dirty="0"/>
          </a:p>
        </p:txBody>
      </p:sp>
      <p:sp>
        <p:nvSpPr>
          <p:cNvPr id="6" name="Espace réservé du numéro de diapositive 5"/>
          <p:cNvSpPr>
            <a:spLocks noGrp="1"/>
          </p:cNvSpPr>
          <p:nvPr>
            <p:ph type="sldNum" sz="quarter" idx="12"/>
          </p:nvPr>
        </p:nvSpPr>
        <p:spPr/>
        <p:txBody>
          <a:bodyPr/>
          <a:lstStyle/>
          <a:p>
            <a:fld id="{F26F90D4-9DFE-4F52-B39C-AB8D558701F9}" type="slidenum">
              <a:rPr lang="fr-FR" smtClean="0"/>
              <a:t>6</a:t>
            </a:fld>
            <a:endParaRPr lang="fr-FR" dirty="0"/>
          </a:p>
        </p:txBody>
      </p:sp>
    </p:spTree>
    <p:extLst>
      <p:ext uri="{BB962C8B-B14F-4D97-AF65-F5344CB8AC3E}">
        <p14:creationId xmlns:p14="http://schemas.microsoft.com/office/powerpoint/2010/main" val="23164577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759112"/>
          </a:xfrm>
        </p:spPr>
        <p:txBody>
          <a:bodyPr/>
          <a:lstStyle/>
          <a:p>
            <a:pPr marL="0" indent="0" algn="ctr">
              <a:buNone/>
            </a:pPr>
            <a:r>
              <a:rPr lang="fr-FR" b="1" dirty="0" smtClean="0">
                <a:solidFill>
                  <a:srgbClr val="0070C0"/>
                </a:solidFill>
              </a:rPr>
              <a:t>PART-CAO</a:t>
            </a:r>
          </a:p>
          <a:p>
            <a:pPr marL="0" indent="0">
              <a:buNone/>
            </a:pPr>
            <a:r>
              <a:rPr lang="fr-FR" u="sng" dirty="0" smtClean="0"/>
              <a:t>Simplifications apportées </a:t>
            </a:r>
            <a:r>
              <a:rPr lang="fr-FR" dirty="0" smtClean="0"/>
              <a:t>:</a:t>
            </a:r>
          </a:p>
          <a:p>
            <a:r>
              <a:rPr lang="fr-FR" b="1" dirty="0" smtClean="0"/>
              <a:t>Privilèges combinés</a:t>
            </a:r>
            <a:r>
              <a:rPr lang="fr-FR" dirty="0" smtClean="0"/>
              <a:t> pour la maintenance, la gestion de navigabilité, les revues de navigabilité et les laissez-passer</a:t>
            </a:r>
          </a:p>
          <a:p>
            <a:r>
              <a:rPr lang="fr-FR" b="1" dirty="0" smtClean="0"/>
              <a:t>Un seul manuel d’exposition </a:t>
            </a:r>
            <a:r>
              <a:rPr lang="fr-FR" dirty="0" smtClean="0"/>
              <a:t>pour toutes les activités</a:t>
            </a:r>
          </a:p>
          <a:p>
            <a:r>
              <a:rPr lang="fr-FR" b="1" dirty="0" smtClean="0"/>
              <a:t>Certificat d’agrément simplifié </a:t>
            </a:r>
            <a:r>
              <a:rPr lang="fr-FR" dirty="0" smtClean="0"/>
              <a:t>(pas de type, uniquement des catégories d’aéronefs)</a:t>
            </a:r>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60</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21827733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503947"/>
          </a:xfrm>
        </p:spPr>
        <p:txBody>
          <a:bodyPr>
            <a:normAutofit fontScale="70000" lnSpcReduction="20000"/>
          </a:bodyPr>
          <a:lstStyle/>
          <a:p>
            <a:pPr marL="0" indent="0" algn="ctr">
              <a:buNone/>
            </a:pPr>
            <a:r>
              <a:rPr lang="fr-FR" sz="4000" b="1" dirty="0" smtClean="0">
                <a:solidFill>
                  <a:srgbClr val="0070C0"/>
                </a:solidFill>
              </a:rPr>
              <a:t>PART-CAO</a:t>
            </a:r>
          </a:p>
          <a:p>
            <a:r>
              <a:rPr lang="fr-FR" u="sng" dirty="0" smtClean="0"/>
              <a:t>Plus de privilèges accordés aux organisations pour gérer les changements </a:t>
            </a:r>
            <a:r>
              <a:rPr lang="fr-FR" dirty="0" smtClean="0"/>
              <a:t>:</a:t>
            </a:r>
          </a:p>
          <a:p>
            <a:pPr marL="0" indent="0">
              <a:buNone/>
            </a:pPr>
            <a:endParaRPr lang="fr-FR" dirty="0" smtClean="0"/>
          </a:p>
          <a:p>
            <a:pPr>
              <a:buFontTx/>
              <a:buChar char="-"/>
            </a:pPr>
            <a:r>
              <a:rPr lang="fr-FR" b="1" dirty="0" smtClean="0"/>
              <a:t>L’approbation de l’Autorité est uniquement requis pour</a:t>
            </a:r>
            <a:r>
              <a:rPr lang="fr-FR" dirty="0" smtClean="0"/>
              <a:t>:</a:t>
            </a:r>
          </a:p>
          <a:p>
            <a:pPr marL="0" indent="0">
              <a:buNone/>
            </a:pPr>
            <a:r>
              <a:rPr lang="fr-FR" dirty="0"/>
              <a:t>	</a:t>
            </a:r>
            <a:r>
              <a:rPr lang="fr-FR" dirty="0" smtClean="0"/>
              <a:t>- Avions de plus de 2730kg,</a:t>
            </a:r>
          </a:p>
          <a:p>
            <a:pPr marL="0" indent="0">
              <a:buNone/>
            </a:pPr>
            <a:r>
              <a:rPr lang="fr-FR" dirty="0"/>
              <a:t>	</a:t>
            </a:r>
            <a:r>
              <a:rPr lang="fr-FR" dirty="0" smtClean="0"/>
              <a:t>- Hélicoptères de plus de 1200kg ou de plus de 4 occupants, et</a:t>
            </a:r>
          </a:p>
          <a:p>
            <a:pPr marL="0" indent="0">
              <a:buNone/>
            </a:pPr>
            <a:r>
              <a:rPr lang="fr-FR" dirty="0"/>
              <a:t>	</a:t>
            </a:r>
            <a:r>
              <a:rPr lang="fr-FR" dirty="0" smtClean="0"/>
              <a:t>- Entretien complet de turbines</a:t>
            </a:r>
          </a:p>
          <a:p>
            <a:pPr marL="0" indent="0">
              <a:buNone/>
            </a:pPr>
            <a:endParaRPr lang="fr-FR" dirty="0" smtClean="0"/>
          </a:p>
          <a:p>
            <a:pPr>
              <a:buFontTx/>
              <a:buChar char="-"/>
            </a:pPr>
            <a:r>
              <a:rPr lang="fr-FR" b="1" dirty="0" smtClean="0"/>
              <a:t>D’autres aéronefs et composants peuvent être introduits dans les champs de compétence de l’organisme sans approbation (seule la procédure correspondante est approuvée)</a:t>
            </a:r>
          </a:p>
          <a:p>
            <a:pPr>
              <a:buFontTx/>
              <a:buChar char="-"/>
            </a:pPr>
            <a:endParaRPr lang="fr-FR" b="1" dirty="0" smtClean="0"/>
          </a:p>
          <a:p>
            <a:pPr>
              <a:buFontTx/>
              <a:buChar char="-"/>
            </a:pPr>
            <a:r>
              <a:rPr lang="fr-FR" b="1" dirty="0" smtClean="0"/>
              <a:t>Les changements apportés aux locaux, outils, équipements, etc.,</a:t>
            </a:r>
          </a:p>
          <a:p>
            <a:pPr marL="0" indent="0">
              <a:buNone/>
            </a:pPr>
            <a:r>
              <a:rPr lang="fr-FR" b="1" dirty="0"/>
              <a:t> </a:t>
            </a:r>
            <a:r>
              <a:rPr lang="fr-FR" b="1" dirty="0" smtClean="0"/>
              <a:t>    peuvent être gérés par l’organisme (seule la procédure est </a:t>
            </a:r>
          </a:p>
          <a:p>
            <a:pPr marL="0" indent="0">
              <a:buNone/>
            </a:pPr>
            <a:r>
              <a:rPr lang="fr-FR" b="1" dirty="0" smtClean="0"/>
              <a:t>     approuvée)</a:t>
            </a:r>
            <a:endParaRPr lang="fr-FR" b="1"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61</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5703500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62</a:t>
            </a:fld>
            <a:endParaRPr lang="fr-FR"/>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0648"/>
            <a:ext cx="1557020" cy="579120"/>
          </a:xfrm>
          <a:prstGeom prst="rect">
            <a:avLst/>
          </a:prstGeom>
          <a:solidFill>
            <a:srgbClr val="FFFFFF"/>
          </a:solidFill>
          <a:ln>
            <a:noFill/>
          </a:ln>
        </p:spPr>
      </p:pic>
    </p:spTree>
    <p:extLst>
      <p:ext uri="{BB962C8B-B14F-4D97-AF65-F5344CB8AC3E}">
        <p14:creationId xmlns:p14="http://schemas.microsoft.com/office/powerpoint/2010/main" val="12786719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88640"/>
            <a:ext cx="9144000" cy="6431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63</a:t>
            </a:fld>
            <a:endParaRPr lang="fr-FR"/>
          </a:p>
        </p:txBody>
      </p:sp>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6250961"/>
            <a:ext cx="1557020" cy="579120"/>
          </a:xfrm>
          <a:prstGeom prst="rect">
            <a:avLst/>
          </a:prstGeom>
          <a:solidFill>
            <a:srgbClr val="FFFFFF"/>
          </a:solidFill>
          <a:ln>
            <a:noFill/>
          </a:ln>
        </p:spPr>
      </p:pic>
    </p:spTree>
    <p:extLst>
      <p:ext uri="{BB962C8B-B14F-4D97-AF65-F5344CB8AC3E}">
        <p14:creationId xmlns:p14="http://schemas.microsoft.com/office/powerpoint/2010/main" val="2971829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64</a:t>
            </a:fld>
            <a:endParaRPr lang="fr-FR"/>
          </a:p>
        </p:txBody>
      </p:sp>
      <p:pic>
        <p:nvPicPr>
          <p:cNvPr id="266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685" y="101234"/>
            <a:ext cx="8552787" cy="6311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99306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65</a:t>
            </a:fld>
            <a:endParaRPr lang="fr-FR"/>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448" y="206841"/>
            <a:ext cx="8390008" cy="6269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3327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66</a:t>
            </a:fld>
            <a:endParaRPr lang="fr-FR"/>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509537"/>
            <a:ext cx="8964488" cy="5898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88640"/>
            <a:ext cx="1557020" cy="579120"/>
          </a:xfrm>
          <a:prstGeom prst="rect">
            <a:avLst/>
          </a:prstGeom>
          <a:solidFill>
            <a:srgbClr val="FFFFFF"/>
          </a:solidFill>
          <a:ln>
            <a:noFill/>
          </a:ln>
        </p:spPr>
      </p:pic>
    </p:spTree>
    <p:extLst>
      <p:ext uri="{BB962C8B-B14F-4D97-AF65-F5344CB8AC3E}">
        <p14:creationId xmlns:p14="http://schemas.microsoft.com/office/powerpoint/2010/main" val="17526554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
        <p:nvSpPr>
          <p:cNvPr id="3" name="Espace réservé du contenu 2"/>
          <p:cNvSpPr>
            <a:spLocks noGrp="1"/>
          </p:cNvSpPr>
          <p:nvPr>
            <p:ph idx="1"/>
          </p:nvPr>
        </p:nvSpPr>
        <p:spPr>
          <a:xfrm>
            <a:off x="457200" y="622216"/>
            <a:ext cx="8229600" cy="5759112"/>
          </a:xfrm>
        </p:spPr>
        <p:txBody>
          <a:bodyPr>
            <a:normAutofit fontScale="70000" lnSpcReduction="20000"/>
          </a:bodyPr>
          <a:lstStyle/>
          <a:p>
            <a:pPr marL="0" indent="0" algn="ctr">
              <a:buNone/>
            </a:pPr>
            <a:r>
              <a:rPr lang="fr-FR" sz="4600" b="1" dirty="0" smtClean="0">
                <a:solidFill>
                  <a:srgbClr val="0070C0"/>
                </a:solidFill>
              </a:rPr>
              <a:t>PROGRAMME DE SURVEILLANCE</a:t>
            </a:r>
          </a:p>
          <a:p>
            <a:r>
              <a:rPr lang="fr-FR" dirty="0" smtClean="0"/>
              <a:t>Repose sur </a:t>
            </a:r>
            <a:r>
              <a:rPr lang="fr-FR" b="1" dirty="0" smtClean="0"/>
              <a:t>des audits</a:t>
            </a:r>
            <a:r>
              <a:rPr lang="fr-FR" dirty="0" smtClean="0"/>
              <a:t>, y compris des </a:t>
            </a:r>
            <a:r>
              <a:rPr lang="fr-FR" b="1" dirty="0" smtClean="0"/>
              <a:t>inspections inopinées</a:t>
            </a:r>
          </a:p>
          <a:p>
            <a:pPr marL="0" indent="0">
              <a:buNone/>
            </a:pPr>
            <a:endParaRPr lang="fr-FR" b="1" dirty="0" smtClean="0"/>
          </a:p>
          <a:p>
            <a:r>
              <a:rPr lang="fr-FR" u="sng" dirty="0" smtClean="0"/>
              <a:t>Établi en fonction de </a:t>
            </a:r>
            <a:r>
              <a:rPr lang="fr-FR" dirty="0" smtClean="0"/>
              <a:t>: </a:t>
            </a:r>
            <a:r>
              <a:rPr lang="fr-FR" sz="2600" dirty="0" smtClean="0">
                <a:solidFill>
                  <a:srgbClr val="0070C0"/>
                </a:solidFill>
              </a:rPr>
              <a:t>(Règlement (UE) n°965/2012, ARO.GEN.305 (d))</a:t>
            </a:r>
          </a:p>
          <a:p>
            <a:pPr marL="0" indent="0">
              <a:buNone/>
            </a:pPr>
            <a:r>
              <a:rPr lang="fr-FR" sz="2600" dirty="0">
                <a:solidFill>
                  <a:srgbClr val="0070C0"/>
                </a:solidFill>
              </a:rPr>
              <a:t>	</a:t>
            </a:r>
            <a:r>
              <a:rPr lang="fr-FR" dirty="0" smtClean="0"/>
              <a:t>- </a:t>
            </a:r>
            <a:r>
              <a:rPr lang="fr-FR" b="1" dirty="0" smtClean="0"/>
              <a:t>la nature spécifique de l’exploitant, </a:t>
            </a:r>
          </a:p>
          <a:p>
            <a:pPr marL="0" indent="0">
              <a:buNone/>
            </a:pPr>
            <a:r>
              <a:rPr lang="fr-FR" b="1" dirty="0" smtClean="0"/>
              <a:t>	- des données fournies par les activités de surveillance</a:t>
            </a:r>
          </a:p>
          <a:p>
            <a:pPr marL="0" indent="0">
              <a:buNone/>
            </a:pPr>
            <a:r>
              <a:rPr lang="fr-FR" b="1" dirty="0" smtClean="0"/>
              <a:t>	   antérieures.</a:t>
            </a:r>
          </a:p>
          <a:p>
            <a:pPr marL="0" indent="0">
              <a:buNone/>
            </a:pPr>
            <a:r>
              <a:rPr lang="fr-FR" b="1" dirty="0"/>
              <a:t>	</a:t>
            </a:r>
            <a:r>
              <a:rPr lang="fr-FR" b="1" dirty="0" smtClean="0"/>
              <a:t>- la complexité de son exploitation,</a:t>
            </a:r>
          </a:p>
          <a:p>
            <a:pPr marL="0" indent="0">
              <a:buNone/>
            </a:pPr>
            <a:r>
              <a:rPr lang="fr-FR" b="1" dirty="0"/>
              <a:t>	</a:t>
            </a:r>
            <a:r>
              <a:rPr lang="fr-FR" b="1" dirty="0" smtClean="0"/>
              <a:t>- l’évaluation des risques liés au type d’exploitation</a:t>
            </a:r>
            <a:r>
              <a:rPr lang="fr-FR" dirty="0" smtClean="0"/>
              <a:t>,</a:t>
            </a:r>
          </a:p>
          <a:p>
            <a:pPr marL="0" indent="0">
              <a:buNone/>
            </a:pPr>
            <a:endParaRPr lang="fr-FR" dirty="0" smtClean="0"/>
          </a:p>
          <a:p>
            <a:pPr marL="0" indent="0">
              <a:buNone/>
            </a:pPr>
            <a:r>
              <a:rPr lang="fr-FR" dirty="0" smtClean="0"/>
              <a:t>• </a:t>
            </a:r>
            <a:r>
              <a:rPr lang="fr-FR" u="sng" dirty="0" smtClean="0"/>
              <a:t>Principaux thèmes audités </a:t>
            </a:r>
            <a:r>
              <a:rPr lang="fr-FR" dirty="0" smtClean="0"/>
              <a:t>:</a:t>
            </a:r>
          </a:p>
          <a:p>
            <a:pPr marL="0" indent="0">
              <a:buNone/>
            </a:pPr>
            <a:r>
              <a:rPr lang="fr-FR" dirty="0"/>
              <a:t>	</a:t>
            </a:r>
            <a:r>
              <a:rPr lang="fr-FR" b="1" dirty="0" smtClean="0"/>
              <a:t>- Système de gestion,</a:t>
            </a:r>
          </a:p>
          <a:p>
            <a:pPr marL="0" indent="0">
              <a:buNone/>
            </a:pPr>
            <a:r>
              <a:rPr lang="fr-FR" b="1" dirty="0"/>
              <a:t>	</a:t>
            </a:r>
            <a:r>
              <a:rPr lang="fr-FR" b="1" dirty="0" smtClean="0"/>
              <a:t>- Installations et moyens sur base, </a:t>
            </a:r>
          </a:p>
          <a:p>
            <a:pPr marL="0" indent="0">
              <a:buNone/>
            </a:pPr>
            <a:r>
              <a:rPr lang="fr-FR" b="1" dirty="0"/>
              <a:t>	</a:t>
            </a:r>
            <a:r>
              <a:rPr lang="fr-FR" b="1" dirty="0" smtClean="0"/>
              <a:t>- Formation et maintien de compétence,</a:t>
            </a:r>
          </a:p>
          <a:p>
            <a:pPr marL="0" indent="0">
              <a:buNone/>
            </a:pPr>
            <a:r>
              <a:rPr lang="fr-FR" b="1" dirty="0"/>
              <a:t>	</a:t>
            </a:r>
            <a:r>
              <a:rPr lang="fr-FR" b="1" dirty="0" smtClean="0"/>
              <a:t>- Préparation des vols,</a:t>
            </a:r>
          </a:p>
          <a:p>
            <a:pPr marL="0" indent="0">
              <a:buNone/>
            </a:pPr>
            <a:r>
              <a:rPr lang="fr-FR" b="1" dirty="0"/>
              <a:t>	</a:t>
            </a:r>
            <a:r>
              <a:rPr lang="fr-FR" b="1" dirty="0" smtClean="0"/>
              <a:t>- Documentation.</a:t>
            </a:r>
            <a:endParaRPr lang="fr-FR" b="1"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67</a:t>
            </a:fld>
            <a:endParaRPr lang="fr-FR"/>
          </a:p>
        </p:txBody>
      </p:sp>
    </p:spTree>
    <p:extLst>
      <p:ext uri="{BB962C8B-B14F-4D97-AF65-F5344CB8AC3E}">
        <p14:creationId xmlns:p14="http://schemas.microsoft.com/office/powerpoint/2010/main" val="33901570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622216"/>
            <a:ext cx="8496944" cy="5503947"/>
          </a:xfrm>
        </p:spPr>
        <p:txBody>
          <a:bodyPr>
            <a:normAutofit/>
          </a:bodyPr>
          <a:lstStyle/>
          <a:p>
            <a:pPr marL="0" indent="0" algn="ctr">
              <a:buNone/>
            </a:pPr>
            <a:r>
              <a:rPr lang="fr-FR" b="1" dirty="0" smtClean="0">
                <a:solidFill>
                  <a:srgbClr val="0070C0"/>
                </a:solidFill>
              </a:rPr>
              <a:t>PROGRAMME DE SURVEILLANCE</a:t>
            </a:r>
          </a:p>
          <a:p>
            <a:r>
              <a:rPr lang="fr-FR" dirty="0" smtClean="0"/>
              <a:t>Pour exploitations déclarées : </a:t>
            </a:r>
            <a:r>
              <a:rPr lang="fr-FR" sz="2400" dirty="0" smtClean="0">
                <a:solidFill>
                  <a:srgbClr val="0070C0"/>
                </a:solidFill>
              </a:rPr>
              <a:t>(Règlement (UE) n°965/2012, AMC1 ARO.GEN.305 (d))</a:t>
            </a:r>
          </a:p>
          <a:p>
            <a:pPr>
              <a:buFontTx/>
              <a:buChar char="-"/>
            </a:pPr>
            <a:r>
              <a:rPr lang="fr-FR" b="1" dirty="0" smtClean="0"/>
              <a:t>Sélection annuelle d’exploitants à auditer</a:t>
            </a:r>
            <a:r>
              <a:rPr lang="fr-FR" dirty="0" smtClean="0"/>
              <a:t>, en </a:t>
            </a:r>
          </a:p>
          <a:p>
            <a:pPr marL="0" indent="0">
              <a:buNone/>
            </a:pPr>
            <a:r>
              <a:rPr lang="fr-FR" dirty="0"/>
              <a:t> </a:t>
            </a:r>
            <a:r>
              <a:rPr lang="fr-FR" dirty="0" smtClean="0"/>
              <a:t>   fonction des critères précités </a:t>
            </a:r>
          </a:p>
          <a:p>
            <a:pPr>
              <a:buFontTx/>
              <a:buChar char="-"/>
            </a:pPr>
            <a:r>
              <a:rPr lang="fr-FR" b="1" dirty="0" smtClean="0"/>
              <a:t>Cycle maximal </a:t>
            </a:r>
            <a:r>
              <a:rPr lang="fr-FR" dirty="0" smtClean="0"/>
              <a:t>de </a:t>
            </a:r>
            <a:r>
              <a:rPr lang="fr-FR" b="1" dirty="0" smtClean="0"/>
              <a:t>48 mois</a:t>
            </a:r>
          </a:p>
          <a:p>
            <a:pPr>
              <a:buFontTx/>
              <a:buChar char="-"/>
            </a:pPr>
            <a:r>
              <a:rPr lang="fr-FR" dirty="0" smtClean="0"/>
              <a:t>Nombre d’inspections pour un exploitant peut varier sur son cycle selon le retour d’expérience</a:t>
            </a:r>
          </a:p>
          <a:p>
            <a:pPr>
              <a:buFontTx/>
              <a:buChar char="-"/>
            </a:pPr>
            <a:r>
              <a:rPr lang="fr-FR" b="1" dirty="0" smtClean="0"/>
              <a:t>au minimum 1 audit/inspection tous les 4 ans</a:t>
            </a:r>
            <a:endParaRPr lang="fr-FR" b="1"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68</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8640"/>
            <a:ext cx="1557020" cy="579120"/>
          </a:xfrm>
          <a:prstGeom prst="rect">
            <a:avLst/>
          </a:prstGeom>
          <a:solidFill>
            <a:srgbClr val="FFFFFF"/>
          </a:solidFill>
          <a:ln>
            <a:noFill/>
          </a:ln>
        </p:spPr>
      </p:pic>
    </p:spTree>
    <p:extLst>
      <p:ext uri="{BB962C8B-B14F-4D97-AF65-F5344CB8AC3E}">
        <p14:creationId xmlns:p14="http://schemas.microsoft.com/office/powerpoint/2010/main" val="3489302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616624"/>
          </a:xfrm>
        </p:spPr>
        <p:txBody>
          <a:bodyPr>
            <a:normAutofit fontScale="92500" lnSpcReduction="10000"/>
          </a:bodyPr>
          <a:lstStyle/>
          <a:p>
            <a:pPr marL="0" indent="0" algn="ctr">
              <a:buNone/>
            </a:pPr>
            <a:r>
              <a:rPr lang="fr-FR" b="1" dirty="0" smtClean="0">
                <a:solidFill>
                  <a:srgbClr val="0070C0"/>
                </a:solidFill>
              </a:rPr>
              <a:t>  TRAITEMENT DES CONSTATATIONS</a:t>
            </a:r>
          </a:p>
          <a:p>
            <a:pPr marL="0" indent="0" algn="ctr">
              <a:buNone/>
            </a:pPr>
            <a:endParaRPr lang="fr-FR" sz="1600" b="1" dirty="0" smtClean="0">
              <a:solidFill>
                <a:srgbClr val="0070C0"/>
              </a:solidFill>
            </a:endParaRPr>
          </a:p>
          <a:p>
            <a:r>
              <a:rPr lang="fr-FR" b="1" dirty="0" smtClean="0"/>
              <a:t>Constatation de niveau 1 </a:t>
            </a:r>
            <a:r>
              <a:rPr lang="fr-FR" dirty="0" smtClean="0"/>
              <a:t>:</a:t>
            </a:r>
          </a:p>
          <a:p>
            <a:pPr marL="0" indent="0">
              <a:buNone/>
            </a:pPr>
            <a:r>
              <a:rPr lang="fr-FR" dirty="0"/>
              <a:t>	*</a:t>
            </a:r>
            <a:r>
              <a:rPr lang="fr-FR" dirty="0" smtClean="0"/>
              <a:t> non-conformité significative qui réduit la</a:t>
            </a:r>
          </a:p>
          <a:p>
            <a:pPr marL="0" indent="0">
              <a:buNone/>
            </a:pPr>
            <a:r>
              <a:rPr lang="fr-FR" dirty="0"/>
              <a:t>	</a:t>
            </a:r>
            <a:r>
              <a:rPr lang="fr-FR" dirty="0" smtClean="0"/>
              <a:t>  sécurité ou met gravement en danger la</a:t>
            </a:r>
          </a:p>
          <a:p>
            <a:pPr marL="0" indent="0">
              <a:buNone/>
            </a:pPr>
            <a:r>
              <a:rPr lang="fr-FR" dirty="0" smtClean="0"/>
              <a:t>	  sécurité du vol</a:t>
            </a:r>
          </a:p>
          <a:p>
            <a:pPr marL="0" indent="0">
              <a:buNone/>
            </a:pPr>
            <a:endParaRPr lang="fr-FR" dirty="0" smtClean="0"/>
          </a:p>
          <a:p>
            <a:r>
              <a:rPr lang="fr-FR" b="1" dirty="0" smtClean="0"/>
              <a:t>Constatation de niveau 2 </a:t>
            </a:r>
            <a:r>
              <a:rPr lang="fr-FR" dirty="0" smtClean="0"/>
              <a:t>:</a:t>
            </a:r>
          </a:p>
          <a:p>
            <a:pPr marL="0" indent="0">
              <a:buNone/>
            </a:pPr>
            <a:r>
              <a:rPr lang="fr-FR" dirty="0"/>
              <a:t>	</a:t>
            </a:r>
            <a:r>
              <a:rPr lang="fr-FR" dirty="0" smtClean="0"/>
              <a:t>  * toute non-conformité qui réduit la</a:t>
            </a:r>
          </a:p>
          <a:p>
            <a:pPr marL="0" indent="0">
              <a:buNone/>
            </a:pPr>
            <a:r>
              <a:rPr lang="fr-FR" dirty="0"/>
              <a:t>	</a:t>
            </a:r>
            <a:r>
              <a:rPr lang="fr-FR" dirty="0" smtClean="0"/>
              <a:t>   sécurité ou met potentiellement en</a:t>
            </a:r>
          </a:p>
          <a:p>
            <a:pPr marL="0" indent="0">
              <a:buNone/>
            </a:pPr>
            <a:r>
              <a:rPr lang="fr-FR" dirty="0"/>
              <a:t>	</a:t>
            </a:r>
            <a:r>
              <a:rPr lang="fr-FR" dirty="0" smtClean="0"/>
              <a:t>   danger la sécurité du vol</a:t>
            </a:r>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69</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8"/>
            <a:ext cx="1557020" cy="579120"/>
          </a:xfrm>
          <a:prstGeom prst="rect">
            <a:avLst/>
          </a:prstGeom>
          <a:solidFill>
            <a:srgbClr val="FFFFFF"/>
          </a:solidFill>
          <a:ln>
            <a:noFill/>
          </a:ln>
        </p:spPr>
      </p:pic>
    </p:spTree>
    <p:extLst>
      <p:ext uri="{BB962C8B-B14F-4D97-AF65-F5344CB8AC3E}">
        <p14:creationId xmlns:p14="http://schemas.microsoft.com/office/powerpoint/2010/main" val="953412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7</a:t>
            </a:fld>
            <a:endParaRPr lang="fr-F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5324" cy="630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4159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363272" cy="5503947"/>
          </a:xfrm>
        </p:spPr>
        <p:txBody>
          <a:bodyPr>
            <a:normAutofit fontScale="77500" lnSpcReduction="20000"/>
          </a:bodyPr>
          <a:lstStyle/>
          <a:p>
            <a:pPr marL="0" indent="0" algn="ctr">
              <a:buNone/>
            </a:pPr>
            <a:r>
              <a:rPr lang="fr-FR" sz="3600" b="1" dirty="0" smtClean="0">
                <a:solidFill>
                  <a:srgbClr val="0070C0"/>
                </a:solidFill>
              </a:rPr>
              <a:t>TRAITEMENT DES CONSTATATIONS</a:t>
            </a:r>
          </a:p>
          <a:p>
            <a:pPr marL="0" indent="0" algn="ctr">
              <a:buNone/>
            </a:pPr>
            <a:endParaRPr lang="fr-FR" sz="1800" b="1" dirty="0" smtClean="0">
              <a:solidFill>
                <a:srgbClr val="0070C0"/>
              </a:solidFill>
            </a:endParaRPr>
          </a:p>
          <a:p>
            <a:r>
              <a:rPr lang="fr-FR" u="sng" dirty="0" smtClean="0"/>
              <a:t>Constatation de niveau 1 </a:t>
            </a:r>
            <a:r>
              <a:rPr lang="fr-FR" dirty="0" smtClean="0"/>
              <a:t>:</a:t>
            </a:r>
          </a:p>
          <a:p>
            <a:pPr marL="0" indent="0">
              <a:buNone/>
            </a:pPr>
            <a:r>
              <a:rPr lang="fr-FR" dirty="0"/>
              <a:t>	</a:t>
            </a:r>
            <a:r>
              <a:rPr lang="fr-FR" b="1" dirty="0" smtClean="0"/>
              <a:t>interdiction ou limitation des activités jusqu’à ce que l’exploitant ait appliqué une action corrective suffisante</a:t>
            </a:r>
            <a:r>
              <a:rPr lang="fr-FR" dirty="0" smtClean="0"/>
              <a:t>.</a:t>
            </a:r>
          </a:p>
          <a:p>
            <a:pPr marL="0" indent="0">
              <a:buNone/>
            </a:pPr>
            <a:endParaRPr lang="fr-FR" dirty="0" smtClean="0"/>
          </a:p>
          <a:p>
            <a:r>
              <a:rPr lang="fr-FR" u="sng" dirty="0" smtClean="0"/>
              <a:t>Constatation de niveau 2 </a:t>
            </a:r>
            <a:r>
              <a:rPr lang="fr-FR" dirty="0" smtClean="0"/>
              <a:t>:</a:t>
            </a:r>
          </a:p>
          <a:p>
            <a:pPr marL="0" indent="0">
              <a:buNone/>
            </a:pPr>
            <a:r>
              <a:rPr lang="fr-FR" dirty="0"/>
              <a:t>	</a:t>
            </a:r>
            <a:r>
              <a:rPr lang="fr-FR" b="1" dirty="0" smtClean="0"/>
              <a:t>la DSAC accorde un délai de mise en œuvre (&lt; 3</a:t>
            </a:r>
          </a:p>
          <a:p>
            <a:pPr marL="0" indent="0">
              <a:buNone/>
            </a:pPr>
            <a:r>
              <a:rPr lang="fr-FR" b="1" dirty="0" smtClean="0"/>
              <a:t>	mois) de l’action corrective correspondant à la </a:t>
            </a:r>
          </a:p>
          <a:p>
            <a:pPr marL="0" indent="0">
              <a:buNone/>
            </a:pPr>
            <a:r>
              <a:rPr lang="fr-FR" b="1" dirty="0"/>
              <a:t>	</a:t>
            </a:r>
            <a:r>
              <a:rPr lang="fr-FR" b="1" dirty="0" smtClean="0"/>
              <a:t>nature de l’écart</a:t>
            </a:r>
            <a:r>
              <a:rPr lang="fr-FR" dirty="0" smtClean="0"/>
              <a:t>. </a:t>
            </a:r>
          </a:p>
          <a:p>
            <a:pPr marL="0" indent="0">
              <a:buNone/>
            </a:pPr>
            <a:r>
              <a:rPr lang="fr-FR" dirty="0" smtClean="0"/>
              <a:t>Délai éventuellement prolongeable sur la base d’un plan d’actions correctives accepté par la DSAC.</a:t>
            </a:r>
          </a:p>
          <a:p>
            <a:pPr marL="0" indent="0">
              <a:buNone/>
            </a:pPr>
            <a:endParaRPr lang="fr-FR" dirty="0" smtClean="0"/>
          </a:p>
          <a:p>
            <a:pPr marL="0" indent="0">
              <a:buNone/>
            </a:pPr>
            <a:r>
              <a:rPr lang="fr-FR" dirty="0" smtClean="0"/>
              <a:t>Reclassification en niveau 1 si délai non respecté ou plan d’actions correctives insuffisant.</a:t>
            </a:r>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70</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16970446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71</a:t>
            </a:fld>
            <a:endParaRPr lang="fr-FR"/>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60648"/>
            <a:ext cx="1557020" cy="579120"/>
          </a:xfrm>
          <a:prstGeom prst="rect">
            <a:avLst/>
          </a:prstGeom>
          <a:solidFill>
            <a:srgbClr val="FFFFFF"/>
          </a:solidFill>
          <a:ln>
            <a:noFill/>
          </a:ln>
        </p:spPr>
      </p:pic>
    </p:spTree>
    <p:extLst>
      <p:ext uri="{BB962C8B-B14F-4D97-AF65-F5344CB8AC3E}">
        <p14:creationId xmlns:p14="http://schemas.microsoft.com/office/powerpoint/2010/main" val="25322329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831120"/>
          </a:xfrm>
        </p:spPr>
        <p:txBody>
          <a:bodyPr>
            <a:normAutofit fontScale="62500" lnSpcReduction="20000"/>
          </a:bodyPr>
          <a:lstStyle/>
          <a:p>
            <a:pPr marL="0" indent="0" algn="ctr">
              <a:buNone/>
            </a:pPr>
            <a:r>
              <a:rPr lang="fr-FR" sz="5800" b="1" dirty="0" smtClean="0">
                <a:solidFill>
                  <a:srgbClr val="0070C0"/>
                </a:solidFill>
              </a:rPr>
              <a:t>GÉNÉRALITÉS</a:t>
            </a:r>
          </a:p>
          <a:p>
            <a:pPr marL="0" indent="0" algn="ctr">
              <a:buNone/>
            </a:pPr>
            <a:endParaRPr lang="fr-FR" sz="1800" b="1" dirty="0" smtClean="0">
              <a:solidFill>
                <a:srgbClr val="0070C0"/>
              </a:solidFill>
            </a:endParaRPr>
          </a:p>
          <a:p>
            <a:r>
              <a:rPr lang="fr-FR" u="sng" dirty="0" smtClean="0"/>
              <a:t>Le système de gestion comprend </a:t>
            </a:r>
            <a:r>
              <a:rPr lang="fr-FR" dirty="0" smtClean="0"/>
              <a:t>:</a:t>
            </a:r>
          </a:p>
          <a:p>
            <a:pPr marL="0" indent="0">
              <a:buNone/>
            </a:pPr>
            <a:endParaRPr lang="fr-FR" dirty="0"/>
          </a:p>
          <a:p>
            <a:pPr>
              <a:buFontTx/>
              <a:buChar char="-"/>
            </a:pPr>
            <a:r>
              <a:rPr lang="fr-FR" b="1" dirty="0" smtClean="0"/>
              <a:t>Organisation de l’exploitant</a:t>
            </a:r>
            <a:r>
              <a:rPr lang="fr-FR" dirty="0" smtClean="0"/>
              <a:t>, chaînes de responsabilité, en particulier en ce qui concerne la sécurité ;</a:t>
            </a:r>
          </a:p>
          <a:p>
            <a:pPr marL="0" indent="0">
              <a:buNone/>
            </a:pPr>
            <a:r>
              <a:rPr lang="fr-FR" b="1" dirty="0" smtClean="0"/>
              <a:t>-     Gestion des risques </a:t>
            </a:r>
            <a:r>
              <a:rPr lang="fr-FR" dirty="0" smtClean="0"/>
              <a:t>: identification/analyse, évaluation et atténuation ;</a:t>
            </a:r>
          </a:p>
          <a:p>
            <a:pPr marL="0" indent="0">
              <a:buNone/>
            </a:pPr>
            <a:r>
              <a:rPr lang="fr-FR" b="1" dirty="0" smtClean="0"/>
              <a:t>-     Fonction de surveillance de la conformité </a:t>
            </a:r>
            <a:r>
              <a:rPr lang="fr-FR" dirty="0" smtClean="0"/>
              <a:t>avec les exigences applicables ;</a:t>
            </a:r>
          </a:p>
          <a:p>
            <a:pPr>
              <a:buFontTx/>
              <a:buChar char="-"/>
            </a:pPr>
            <a:r>
              <a:rPr lang="fr-FR" b="1" dirty="0" smtClean="0"/>
              <a:t>Documentation et archivage </a:t>
            </a:r>
            <a:r>
              <a:rPr lang="fr-FR" dirty="0" smtClean="0"/>
              <a:t>relatifs aux processus principaux du système </a:t>
            </a:r>
          </a:p>
          <a:p>
            <a:pPr marL="0" indent="0">
              <a:buNone/>
            </a:pPr>
            <a:r>
              <a:rPr lang="fr-FR" dirty="0"/>
              <a:t> </a:t>
            </a:r>
            <a:r>
              <a:rPr lang="fr-FR" dirty="0" smtClean="0"/>
              <a:t>     de gestion (manuels, procédures) ;</a:t>
            </a:r>
          </a:p>
          <a:p>
            <a:pPr marL="0" indent="0">
              <a:buNone/>
            </a:pPr>
            <a:r>
              <a:rPr lang="fr-FR" dirty="0" smtClean="0"/>
              <a:t>-     Politique de sécurité et la promotion de la sécurité ;</a:t>
            </a:r>
          </a:p>
          <a:p>
            <a:pPr marL="0" indent="0">
              <a:buNone/>
            </a:pPr>
            <a:r>
              <a:rPr lang="fr-FR" dirty="0" smtClean="0"/>
              <a:t>-     Formation et maintien des compétences du personnel ;</a:t>
            </a:r>
          </a:p>
          <a:p>
            <a:pPr marL="0" indent="0">
              <a:buNone/>
            </a:pPr>
            <a:r>
              <a:rPr lang="fr-FR" dirty="0" smtClean="0"/>
              <a:t>-     Gestion des changements ;</a:t>
            </a:r>
          </a:p>
          <a:p>
            <a:pPr marL="0" indent="0">
              <a:buNone/>
            </a:pPr>
            <a:r>
              <a:rPr lang="fr-FR" dirty="0" smtClean="0"/>
              <a:t>-     Gestion des interfaces.</a:t>
            </a:r>
          </a:p>
          <a:p>
            <a:pPr marL="0" indent="0">
              <a:buNone/>
            </a:pPr>
            <a:endParaRPr lang="fr-FR" dirty="0"/>
          </a:p>
          <a:p>
            <a:pPr marL="0" indent="0">
              <a:buNone/>
            </a:pPr>
            <a:r>
              <a:rPr lang="fr-FR" b="1" dirty="0" smtClean="0"/>
              <a:t>Le système de gestion est adapté à la taille de l’exploitant ainsi qu’à la nature, la complexité, les dangers et les risques de son exploitation</a:t>
            </a:r>
            <a:r>
              <a:rPr lang="fr-FR" dirty="0" smtClean="0"/>
              <a:t>.</a:t>
            </a:r>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72</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15694055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8"/>
            <a:ext cx="1557020" cy="579120"/>
          </a:xfrm>
          <a:prstGeom prst="rect">
            <a:avLst/>
          </a:prstGeom>
          <a:solidFill>
            <a:srgbClr val="FFFFFF"/>
          </a:solidFill>
          <a:ln>
            <a:noFill/>
          </a:ln>
        </p:spPr>
      </p:pic>
      <p:sp>
        <p:nvSpPr>
          <p:cNvPr id="3" name="Espace réservé du contenu 2"/>
          <p:cNvSpPr>
            <a:spLocks noGrp="1"/>
          </p:cNvSpPr>
          <p:nvPr>
            <p:ph idx="1"/>
          </p:nvPr>
        </p:nvSpPr>
        <p:spPr>
          <a:xfrm>
            <a:off x="457200" y="622216"/>
            <a:ext cx="8229600" cy="5759112"/>
          </a:xfrm>
        </p:spPr>
        <p:txBody>
          <a:bodyPr>
            <a:normAutofit fontScale="70000" lnSpcReduction="20000"/>
          </a:bodyPr>
          <a:lstStyle/>
          <a:p>
            <a:pPr marL="0" indent="0" algn="ctr">
              <a:buNone/>
            </a:pPr>
            <a:r>
              <a:rPr lang="fr-FR" sz="4600" b="1" dirty="0" smtClean="0">
                <a:solidFill>
                  <a:srgbClr val="0070C0"/>
                </a:solidFill>
              </a:rPr>
              <a:t>ORGANISATION DE L’EXPLOITANT</a:t>
            </a:r>
          </a:p>
          <a:p>
            <a:r>
              <a:rPr lang="fr-FR" u="sng" dirty="0" smtClean="0"/>
              <a:t>Personnel d’encadrement </a:t>
            </a:r>
            <a:r>
              <a:rPr lang="fr-FR" dirty="0" smtClean="0"/>
              <a:t>:</a:t>
            </a:r>
          </a:p>
          <a:p>
            <a:pPr marL="0" indent="0">
              <a:buNone/>
            </a:pPr>
            <a:r>
              <a:rPr lang="fr-FR" dirty="0" smtClean="0"/>
              <a:t>	</a:t>
            </a:r>
            <a:r>
              <a:rPr lang="fr-FR" b="1" dirty="0" smtClean="0"/>
              <a:t>- un cadre responsable (CR) </a:t>
            </a:r>
            <a:r>
              <a:rPr lang="fr-FR" dirty="0" smtClean="0"/>
              <a:t>: chargé d’établir et de</a:t>
            </a:r>
          </a:p>
          <a:p>
            <a:pPr marL="0" indent="0">
              <a:buNone/>
            </a:pPr>
            <a:r>
              <a:rPr lang="fr-FR" dirty="0"/>
              <a:t>	</a:t>
            </a:r>
            <a:r>
              <a:rPr lang="fr-FR" dirty="0" smtClean="0"/>
              <a:t> 	maintenir un système de gestion efficace,</a:t>
            </a:r>
          </a:p>
          <a:p>
            <a:pPr marL="0" indent="0">
              <a:buNone/>
            </a:pPr>
            <a:r>
              <a:rPr lang="fr-FR" dirty="0" smtClean="0"/>
              <a:t>	- </a:t>
            </a:r>
            <a:r>
              <a:rPr lang="fr-FR" b="1" dirty="0" smtClean="0"/>
              <a:t>un responsable désigné (RD)</a:t>
            </a:r>
            <a:r>
              <a:rPr lang="fr-FR" dirty="0" smtClean="0"/>
              <a:t>, ayant les compétences</a:t>
            </a:r>
          </a:p>
          <a:p>
            <a:pPr marL="0" indent="0">
              <a:buNone/>
            </a:pPr>
            <a:r>
              <a:rPr lang="fr-FR" dirty="0"/>
              <a:t>	</a:t>
            </a:r>
            <a:r>
              <a:rPr lang="fr-FR" dirty="0" smtClean="0"/>
              <a:t>  adéquates, pour chacun des domaines suivants:</a:t>
            </a:r>
          </a:p>
          <a:p>
            <a:pPr marL="0" indent="0">
              <a:buNone/>
            </a:pPr>
            <a:r>
              <a:rPr lang="fr-FR" dirty="0" smtClean="0"/>
              <a:t>		* opérations en vol (RDOV),</a:t>
            </a:r>
          </a:p>
          <a:p>
            <a:pPr marL="0" indent="0">
              <a:buNone/>
            </a:pPr>
            <a:r>
              <a:rPr lang="fr-FR" dirty="0" smtClean="0"/>
              <a:t>		* opérations au sol (RDOS),</a:t>
            </a:r>
          </a:p>
          <a:p>
            <a:pPr marL="0" indent="0">
              <a:buNone/>
            </a:pPr>
            <a:r>
              <a:rPr lang="fr-FR" dirty="0" smtClean="0"/>
              <a:t>		* maintien de la navigabilité (RDMN).</a:t>
            </a:r>
          </a:p>
          <a:p>
            <a:pPr marL="0" indent="0">
              <a:buNone/>
            </a:pPr>
            <a:endParaRPr lang="fr-FR" dirty="0" smtClean="0"/>
          </a:p>
          <a:p>
            <a:pPr marL="0" indent="0">
              <a:buNone/>
            </a:pPr>
            <a:r>
              <a:rPr lang="fr-FR" dirty="0" smtClean="0"/>
              <a:t>• </a:t>
            </a:r>
            <a:r>
              <a:rPr lang="fr-FR" b="1" dirty="0" smtClean="0"/>
              <a:t>Une fonction de surveillance de la conformité</a:t>
            </a:r>
            <a:r>
              <a:rPr lang="fr-FR" dirty="0" smtClean="0"/>
              <a:t>, qui devra contrôler la conformité de l’exploitation via :</a:t>
            </a:r>
          </a:p>
          <a:p>
            <a:pPr marL="0" indent="0">
              <a:buNone/>
            </a:pPr>
            <a:r>
              <a:rPr lang="fr-FR" dirty="0"/>
              <a:t>	</a:t>
            </a:r>
            <a:r>
              <a:rPr lang="fr-FR" dirty="0" smtClean="0"/>
              <a:t>- des </a:t>
            </a:r>
            <a:r>
              <a:rPr lang="fr-FR" b="1" dirty="0" smtClean="0"/>
              <a:t>audits internes</a:t>
            </a:r>
            <a:r>
              <a:rPr lang="fr-FR" dirty="0" smtClean="0"/>
              <a:t>, ou</a:t>
            </a:r>
          </a:p>
          <a:p>
            <a:pPr marL="0" indent="0">
              <a:buNone/>
            </a:pPr>
            <a:r>
              <a:rPr lang="fr-FR" dirty="0"/>
              <a:t>	</a:t>
            </a:r>
            <a:r>
              <a:rPr lang="fr-FR" dirty="0" smtClean="0"/>
              <a:t>- des </a:t>
            </a:r>
            <a:r>
              <a:rPr lang="fr-FR" b="1" dirty="0" smtClean="0"/>
              <a:t>examens organisationnels </a:t>
            </a:r>
            <a:r>
              <a:rPr lang="fr-FR" dirty="0" smtClean="0"/>
              <a:t>(si exploitant à 5 ETP ou</a:t>
            </a:r>
          </a:p>
          <a:p>
            <a:pPr marL="0" indent="0">
              <a:buNone/>
            </a:pPr>
            <a:r>
              <a:rPr lang="fr-FR" dirty="0"/>
              <a:t>	</a:t>
            </a:r>
            <a:r>
              <a:rPr lang="fr-FR" dirty="0" smtClean="0"/>
              <a:t>  moins).</a:t>
            </a:r>
          </a:p>
          <a:p>
            <a:pPr marL="0" indent="0">
              <a:buNone/>
            </a:pPr>
            <a:r>
              <a:rPr lang="fr-FR" sz="2900" dirty="0" smtClean="0">
                <a:solidFill>
                  <a:srgbClr val="0070C0"/>
                </a:solidFill>
              </a:rPr>
              <a:t>Règlement (UE) n° 2018/395, BOP.ADD.040(c) et BOP.ADD.030(a)(6)</a:t>
            </a:r>
            <a:endParaRPr lang="fr-FR" sz="2900"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73</a:t>
            </a:fld>
            <a:endParaRPr lang="fr-FR"/>
          </a:p>
        </p:txBody>
      </p:sp>
    </p:spTree>
    <p:extLst>
      <p:ext uri="{BB962C8B-B14F-4D97-AF65-F5344CB8AC3E}">
        <p14:creationId xmlns:p14="http://schemas.microsoft.com/office/powerpoint/2010/main" val="21634487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759112"/>
          </a:xfrm>
        </p:spPr>
        <p:txBody>
          <a:bodyPr>
            <a:normAutofit fontScale="62500" lnSpcReduction="20000"/>
          </a:bodyPr>
          <a:lstStyle/>
          <a:p>
            <a:pPr marL="0" indent="0" algn="ctr">
              <a:buNone/>
            </a:pPr>
            <a:r>
              <a:rPr lang="fr-FR" b="1" dirty="0" smtClean="0">
                <a:solidFill>
                  <a:srgbClr val="0070C0"/>
                </a:solidFill>
              </a:rPr>
              <a:t>ORGANISATION DE L’EXPLOITANT</a:t>
            </a:r>
          </a:p>
          <a:p>
            <a:pPr marL="0" indent="0">
              <a:buNone/>
            </a:pPr>
            <a:r>
              <a:rPr lang="fr-FR" dirty="0" smtClean="0"/>
              <a:t>• </a:t>
            </a:r>
            <a:r>
              <a:rPr lang="fr-FR" u="sng" dirty="0" smtClean="0"/>
              <a:t>Possibilité de cumul des tâches </a:t>
            </a:r>
            <a:r>
              <a:rPr lang="fr-FR" dirty="0" smtClean="0"/>
              <a:t>:</a:t>
            </a:r>
          </a:p>
          <a:p>
            <a:pPr marL="0" indent="0">
              <a:buNone/>
            </a:pPr>
            <a:r>
              <a:rPr lang="fr-FR" dirty="0"/>
              <a:t>	</a:t>
            </a:r>
            <a:r>
              <a:rPr lang="fr-FR" dirty="0" smtClean="0"/>
              <a:t>- </a:t>
            </a:r>
            <a:r>
              <a:rPr lang="fr-FR" b="1" dirty="0" smtClean="0"/>
              <a:t>cumul des fonctions CR &amp; RD ou RD &amp; RD </a:t>
            </a:r>
            <a:r>
              <a:rPr lang="fr-FR" dirty="0" smtClean="0"/>
              <a:t>: possible sous</a:t>
            </a:r>
          </a:p>
          <a:p>
            <a:pPr marL="0" indent="0">
              <a:buNone/>
            </a:pPr>
            <a:r>
              <a:rPr lang="fr-FR" dirty="0"/>
              <a:t>	</a:t>
            </a:r>
            <a:r>
              <a:rPr lang="fr-FR" dirty="0" smtClean="0"/>
              <a:t>  réserve des compétences de la personne et du temps</a:t>
            </a:r>
          </a:p>
          <a:p>
            <a:pPr marL="0" indent="0">
              <a:buNone/>
            </a:pPr>
            <a:r>
              <a:rPr lang="fr-FR" dirty="0"/>
              <a:t>	</a:t>
            </a:r>
            <a:r>
              <a:rPr lang="fr-FR" dirty="0" smtClean="0"/>
              <a:t>  disponible,</a:t>
            </a:r>
          </a:p>
          <a:p>
            <a:pPr marL="0" indent="0">
              <a:buNone/>
            </a:pPr>
            <a:r>
              <a:rPr lang="fr-FR" dirty="0"/>
              <a:t>	</a:t>
            </a:r>
            <a:r>
              <a:rPr lang="fr-FR" dirty="0" smtClean="0"/>
              <a:t>- </a:t>
            </a:r>
            <a:r>
              <a:rPr lang="fr-FR" b="1" dirty="0" smtClean="0"/>
              <a:t>cumul de la fonction de surveillance de la conformité avec </a:t>
            </a:r>
          </a:p>
          <a:p>
            <a:pPr marL="0" indent="0">
              <a:buNone/>
            </a:pPr>
            <a:r>
              <a:rPr lang="fr-FR" b="1" dirty="0"/>
              <a:t>	</a:t>
            </a:r>
            <a:r>
              <a:rPr lang="fr-FR" b="1" dirty="0" smtClean="0"/>
              <a:t>  d’autres fonctions</a:t>
            </a:r>
            <a:r>
              <a:rPr lang="fr-FR" dirty="0" smtClean="0"/>
              <a:t> :</a:t>
            </a:r>
          </a:p>
          <a:p>
            <a:pPr marL="0" indent="0">
              <a:buNone/>
            </a:pPr>
            <a:r>
              <a:rPr lang="fr-FR" dirty="0" smtClean="0"/>
              <a:t>• </a:t>
            </a:r>
            <a:r>
              <a:rPr lang="fr-FR" u="sng" dirty="0" smtClean="0"/>
              <a:t>impossible</a:t>
            </a:r>
            <a:r>
              <a:rPr lang="fr-FR" dirty="0" smtClean="0"/>
              <a:t> avec une fonction de RD lorsque la surveillance est effectuée par le biais </a:t>
            </a:r>
            <a:r>
              <a:rPr lang="fr-FR" i="1" dirty="0" smtClean="0">
                <a:solidFill>
                  <a:srgbClr val="FF0000"/>
                </a:solidFill>
              </a:rPr>
              <a:t>d’audits</a:t>
            </a:r>
            <a:r>
              <a:rPr lang="fr-FR" dirty="0" smtClean="0"/>
              <a:t> (conflit d’intérêt intrinsèque),</a:t>
            </a:r>
          </a:p>
          <a:p>
            <a:pPr marL="0" indent="0">
              <a:buNone/>
            </a:pPr>
            <a:endParaRPr lang="fr-FR" dirty="0" smtClean="0"/>
          </a:p>
          <a:p>
            <a:pPr marL="0" indent="0">
              <a:buNone/>
            </a:pPr>
            <a:r>
              <a:rPr lang="fr-FR" dirty="0" smtClean="0"/>
              <a:t>• </a:t>
            </a:r>
            <a:r>
              <a:rPr lang="fr-FR" u="sng" dirty="0" smtClean="0"/>
              <a:t>possible</a:t>
            </a:r>
            <a:r>
              <a:rPr lang="fr-FR" dirty="0" smtClean="0"/>
              <a:t> avec une fonction de RD lorsque la surveillance est effectuée par le biais </a:t>
            </a:r>
            <a:r>
              <a:rPr lang="fr-FR" i="1" dirty="0" smtClean="0">
                <a:solidFill>
                  <a:srgbClr val="FF0000"/>
                </a:solidFill>
              </a:rPr>
              <a:t>d’examens organisationnels</a:t>
            </a:r>
            <a:r>
              <a:rPr lang="fr-FR" dirty="0" smtClean="0"/>
              <a:t>,</a:t>
            </a:r>
          </a:p>
          <a:p>
            <a:pPr marL="0" indent="0">
              <a:buNone/>
            </a:pPr>
            <a:endParaRPr lang="fr-FR" dirty="0" smtClean="0"/>
          </a:p>
          <a:p>
            <a:pPr marL="0" indent="0">
              <a:buNone/>
            </a:pPr>
            <a:r>
              <a:rPr lang="fr-FR" dirty="0" smtClean="0"/>
              <a:t>• </a:t>
            </a:r>
            <a:r>
              <a:rPr lang="fr-FR" u="sng" dirty="0" smtClean="0"/>
              <a:t>possible</a:t>
            </a:r>
            <a:r>
              <a:rPr lang="fr-FR" dirty="0" smtClean="0"/>
              <a:t> avec la fonction de CR sous réserve des compétences de la personne et du temps disponible.</a:t>
            </a:r>
          </a:p>
          <a:p>
            <a:pPr marL="0" indent="0">
              <a:buNone/>
            </a:pPr>
            <a:endParaRPr lang="fr-FR" dirty="0"/>
          </a:p>
          <a:p>
            <a:pPr marL="0" indent="0">
              <a:buNone/>
            </a:pPr>
            <a:r>
              <a:rPr lang="fr-FR" b="1" dirty="0" smtClean="0"/>
              <a:t>NB : Le plus petit exploitant qui peut être considéré est une structure d’une personne où tous les postes désignés sont occupés par le cadre responsable</a:t>
            </a:r>
            <a:r>
              <a:rPr lang="fr-FR" dirty="0" smtClean="0"/>
              <a:t>.</a:t>
            </a:r>
          </a:p>
          <a:p>
            <a:pPr marL="0" indent="0" algn="r">
              <a:buNone/>
            </a:pPr>
            <a:r>
              <a:rPr lang="fr-FR" sz="2600" dirty="0" smtClean="0">
                <a:solidFill>
                  <a:srgbClr val="0070C0"/>
                </a:solidFill>
              </a:rPr>
              <a:t>Règlement (UE) n° 2018/395, BOP.ADD.030 et BOP.ADD.040</a:t>
            </a:r>
            <a:endParaRPr lang="fr-FR" sz="2600"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74</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21787405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
        <p:nvSpPr>
          <p:cNvPr id="3" name="Espace réservé du contenu 2"/>
          <p:cNvSpPr>
            <a:spLocks noGrp="1"/>
          </p:cNvSpPr>
          <p:nvPr>
            <p:ph idx="1"/>
          </p:nvPr>
        </p:nvSpPr>
        <p:spPr>
          <a:xfrm>
            <a:off x="457200" y="622216"/>
            <a:ext cx="8229600" cy="5759112"/>
          </a:xfrm>
        </p:spPr>
        <p:txBody>
          <a:bodyPr>
            <a:normAutofit fontScale="62500" lnSpcReduction="20000"/>
          </a:bodyPr>
          <a:lstStyle/>
          <a:p>
            <a:pPr marL="0" indent="0" algn="ctr">
              <a:buNone/>
            </a:pPr>
            <a:r>
              <a:rPr lang="fr-FR" sz="4100" b="1" dirty="0" smtClean="0">
                <a:solidFill>
                  <a:srgbClr val="0070C0"/>
                </a:solidFill>
              </a:rPr>
              <a:t>ORGANISATION DE L’EXPLOITANT</a:t>
            </a:r>
          </a:p>
          <a:p>
            <a:pPr marL="0" indent="0" algn="ctr">
              <a:buNone/>
            </a:pPr>
            <a:endParaRPr lang="fr-FR" sz="2600" b="1" dirty="0" smtClean="0">
              <a:solidFill>
                <a:srgbClr val="0070C0"/>
              </a:solidFill>
            </a:endParaRPr>
          </a:p>
          <a:p>
            <a:r>
              <a:rPr lang="fr-FR" u="sng" dirty="0" smtClean="0"/>
              <a:t>Il est possible d’externaliser les fonctions de surveillance de la conformité et de RDMN si </a:t>
            </a:r>
            <a:r>
              <a:rPr lang="fr-FR" dirty="0" smtClean="0"/>
              <a:t>:</a:t>
            </a:r>
          </a:p>
          <a:p>
            <a:pPr marL="0" indent="0">
              <a:buNone/>
            </a:pPr>
            <a:endParaRPr lang="fr-FR" dirty="0" smtClean="0"/>
          </a:p>
          <a:p>
            <a:pPr marL="0" indent="0">
              <a:buNone/>
            </a:pPr>
            <a:r>
              <a:rPr lang="fr-FR" dirty="0" smtClean="0"/>
              <a:t>- </a:t>
            </a:r>
            <a:r>
              <a:rPr lang="fr-FR" b="1" dirty="0" smtClean="0"/>
              <a:t>la sous-traitance est contractualisée,</a:t>
            </a:r>
          </a:p>
          <a:p>
            <a:pPr marL="0" indent="0">
              <a:buNone/>
            </a:pPr>
            <a:r>
              <a:rPr lang="fr-FR" b="1" dirty="0" smtClean="0"/>
              <a:t>- la personne est désignée nominativement dans le contrat de</a:t>
            </a:r>
          </a:p>
          <a:p>
            <a:pPr marL="0" indent="0">
              <a:buNone/>
            </a:pPr>
            <a:r>
              <a:rPr lang="fr-FR" b="1" dirty="0"/>
              <a:t> </a:t>
            </a:r>
            <a:r>
              <a:rPr lang="fr-FR" b="1" dirty="0" smtClean="0"/>
              <a:t> sous-traitance,</a:t>
            </a:r>
          </a:p>
          <a:p>
            <a:pPr marL="0" indent="0">
              <a:buNone/>
            </a:pPr>
            <a:r>
              <a:rPr lang="fr-FR" b="1" dirty="0" smtClean="0"/>
              <a:t>- le temps alloué à cette personne est adapté,</a:t>
            </a:r>
          </a:p>
          <a:p>
            <a:pPr marL="0" indent="0">
              <a:buNone/>
            </a:pPr>
            <a:r>
              <a:rPr lang="fr-FR" b="1" dirty="0" smtClean="0"/>
              <a:t>- la personne rapporte directement au CR de l’exploitant,</a:t>
            </a:r>
          </a:p>
          <a:p>
            <a:pPr marL="0" indent="0">
              <a:buNone/>
            </a:pPr>
            <a:r>
              <a:rPr lang="fr-FR" b="1" dirty="0" smtClean="0"/>
              <a:t>- la personne a suivi une formation adéquate,</a:t>
            </a:r>
          </a:p>
          <a:p>
            <a:pPr>
              <a:buFontTx/>
              <a:buChar char="-"/>
            </a:pPr>
            <a:endParaRPr lang="fr-FR" dirty="0" smtClean="0"/>
          </a:p>
          <a:p>
            <a:pPr>
              <a:buFontTx/>
              <a:buChar char="-"/>
            </a:pPr>
            <a:r>
              <a:rPr lang="fr-FR" dirty="0" smtClean="0"/>
              <a:t>En cas d’externalisation de la fonction de surveillance de la conformité, le CR reste impliqué dans cette fonction dont il conserve la responsabilité ultime en termes d’efficacité (notamment la mise en œuvre et le suivi effectifs de l’ensemble des actions correctives).</a:t>
            </a:r>
          </a:p>
          <a:p>
            <a:pPr>
              <a:buFontTx/>
              <a:buChar char="-"/>
            </a:pPr>
            <a:endParaRPr lang="fr-FR" dirty="0" smtClean="0"/>
          </a:p>
          <a:p>
            <a:pPr marL="0" indent="0" algn="r">
              <a:buNone/>
            </a:pPr>
            <a:r>
              <a:rPr lang="fr-FR" sz="2900" dirty="0" smtClean="0">
                <a:solidFill>
                  <a:srgbClr val="0070C0"/>
                </a:solidFill>
              </a:rPr>
              <a:t>Règlement (UE) n° 2018/395, AMC1 et GM1 BOP.ADD.030(a)(6) et Règlement (UE) n° 1321/2014, Part-M, Appendice</a:t>
            </a:r>
            <a:endParaRPr lang="fr-FR" sz="2900"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75</a:t>
            </a:fld>
            <a:endParaRPr lang="fr-FR"/>
          </a:p>
        </p:txBody>
      </p:sp>
    </p:spTree>
    <p:extLst>
      <p:ext uri="{BB962C8B-B14F-4D97-AF65-F5344CB8AC3E}">
        <p14:creationId xmlns:p14="http://schemas.microsoft.com/office/powerpoint/2010/main" val="27137179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503947"/>
          </a:xfrm>
        </p:spPr>
        <p:txBody>
          <a:bodyPr>
            <a:normAutofit fontScale="77500" lnSpcReduction="20000"/>
          </a:bodyPr>
          <a:lstStyle/>
          <a:p>
            <a:pPr marL="0" indent="0" algn="ctr">
              <a:buNone/>
            </a:pPr>
            <a:r>
              <a:rPr lang="fr-FR" sz="4600" b="1" dirty="0" smtClean="0">
                <a:solidFill>
                  <a:srgbClr val="0070C0"/>
                </a:solidFill>
              </a:rPr>
              <a:t>GESTION DES RISQUES</a:t>
            </a:r>
          </a:p>
          <a:p>
            <a:r>
              <a:rPr lang="fr-FR" b="1" dirty="0" smtClean="0"/>
              <a:t>Quel processus mettre en place </a:t>
            </a:r>
            <a:r>
              <a:rPr lang="fr-FR" dirty="0" smtClean="0"/>
              <a:t>?</a:t>
            </a:r>
          </a:p>
          <a:p>
            <a:pPr marL="0" indent="0">
              <a:buNone/>
            </a:pPr>
            <a:r>
              <a:rPr lang="fr-FR" dirty="0" smtClean="0"/>
              <a:t>	Étude de sécurité</a:t>
            </a:r>
          </a:p>
          <a:p>
            <a:pPr marL="0" indent="0">
              <a:buNone/>
            </a:pPr>
            <a:endParaRPr lang="fr-FR" dirty="0" smtClean="0"/>
          </a:p>
          <a:p>
            <a:r>
              <a:rPr lang="fr-FR" b="1" dirty="0" smtClean="0"/>
              <a:t>Quand procéder à une étude de sécurité </a:t>
            </a:r>
            <a:r>
              <a:rPr lang="fr-FR" dirty="0" smtClean="0"/>
              <a:t>?</a:t>
            </a:r>
          </a:p>
          <a:p>
            <a:pPr marL="0" indent="0">
              <a:buNone/>
            </a:pPr>
            <a:r>
              <a:rPr lang="fr-FR" dirty="0" smtClean="0"/>
              <a:t>- pour toute exploitation ou changement dans celle-ci,</a:t>
            </a:r>
          </a:p>
          <a:p>
            <a:pPr marL="0" indent="0">
              <a:buNone/>
            </a:pPr>
            <a:r>
              <a:rPr lang="fr-FR" dirty="0" smtClean="0"/>
              <a:t>- pour chaque activité spécialisée et</a:t>
            </a:r>
          </a:p>
          <a:p>
            <a:pPr marL="0" indent="0">
              <a:buNone/>
            </a:pPr>
            <a:r>
              <a:rPr lang="fr-FR" dirty="0" smtClean="0"/>
              <a:t>- dès qu’un nouveau danger est identifié.</a:t>
            </a:r>
          </a:p>
          <a:p>
            <a:pPr marL="0" indent="0">
              <a:buNone/>
            </a:pPr>
            <a:endParaRPr lang="fr-FR" dirty="0" smtClean="0"/>
          </a:p>
          <a:p>
            <a:r>
              <a:rPr lang="fr-FR" b="1" dirty="0" smtClean="0"/>
              <a:t>Pourquoi ? </a:t>
            </a:r>
          </a:p>
          <a:p>
            <a:pPr marL="0" indent="0">
              <a:buNone/>
            </a:pPr>
            <a:r>
              <a:rPr lang="fr-FR" dirty="0" smtClean="0"/>
              <a:t>Pour empêcher l’occurrence d’événements ultimes lorsque l’exploitation est exposée à des dangers.</a:t>
            </a:r>
          </a:p>
          <a:p>
            <a:endParaRPr lang="fr-FR" dirty="0" smtClean="0"/>
          </a:p>
          <a:p>
            <a:pPr marL="0" indent="0" algn="r">
              <a:buNone/>
            </a:pPr>
            <a:r>
              <a:rPr lang="fr-FR" sz="2600" dirty="0" smtClean="0">
                <a:solidFill>
                  <a:srgbClr val="0070C0"/>
                </a:solidFill>
              </a:rPr>
              <a:t>Règlement (UE) n° 2018/395, BOP.ADD.030(a)(3) (+ AMC1)</a:t>
            </a:r>
            <a:endParaRPr lang="fr-FR" sz="2600"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76</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1360005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831120"/>
          </a:xfrm>
        </p:spPr>
        <p:txBody>
          <a:bodyPr>
            <a:normAutofit fontScale="92500" lnSpcReduction="20000"/>
          </a:bodyPr>
          <a:lstStyle/>
          <a:p>
            <a:pPr marL="0" indent="0" algn="ctr">
              <a:buNone/>
            </a:pPr>
            <a:r>
              <a:rPr lang="fr-FR" b="1" dirty="0" smtClean="0">
                <a:solidFill>
                  <a:srgbClr val="0070C0"/>
                </a:solidFill>
              </a:rPr>
              <a:t>GESTION DES RISQUES</a:t>
            </a:r>
          </a:p>
          <a:p>
            <a:pPr marL="0" indent="0">
              <a:buNone/>
            </a:pPr>
            <a:r>
              <a:rPr lang="fr-FR" b="1" dirty="0" smtClean="0"/>
              <a:t>Comment est structurée une étude de sécurité ?</a:t>
            </a:r>
          </a:p>
          <a:p>
            <a:pPr marL="0" indent="0">
              <a:buNone/>
            </a:pPr>
            <a:endParaRPr lang="fr-FR" b="1" dirty="0" smtClean="0"/>
          </a:p>
          <a:p>
            <a:r>
              <a:rPr lang="fr-FR" dirty="0" smtClean="0"/>
              <a:t>Étape ‘</a:t>
            </a:r>
            <a:r>
              <a:rPr lang="fr-FR" b="1" dirty="0" smtClean="0"/>
              <a:t>Identification des dangers</a:t>
            </a:r>
            <a:r>
              <a:rPr lang="fr-FR" dirty="0" smtClean="0"/>
              <a:t>’  → liste des dangers,</a:t>
            </a:r>
          </a:p>
          <a:p>
            <a:r>
              <a:rPr lang="fr-FR" dirty="0" smtClean="0"/>
              <a:t>Étape ‘</a:t>
            </a:r>
            <a:r>
              <a:rPr lang="fr-FR" b="1" dirty="0" smtClean="0"/>
              <a:t>Évaluation des risques</a:t>
            </a:r>
            <a:r>
              <a:rPr lang="fr-FR" dirty="0" smtClean="0"/>
              <a:t>’ → hiérarchisation des dangers</a:t>
            </a:r>
          </a:p>
          <a:p>
            <a:r>
              <a:rPr lang="fr-FR" dirty="0" smtClean="0"/>
              <a:t>Étape ‘</a:t>
            </a:r>
            <a:r>
              <a:rPr lang="fr-FR" b="1" dirty="0" smtClean="0"/>
              <a:t>Atténuation des risques</a:t>
            </a:r>
            <a:r>
              <a:rPr lang="fr-FR" dirty="0" smtClean="0"/>
              <a:t>’ → plan d’action (mesures d’atténuation, surveillance spécifique…) pour les priorités + évaluation du risque lorsque le plan d’action sera mis en œuvre. </a:t>
            </a:r>
          </a:p>
          <a:p>
            <a:pPr marL="0" indent="0">
              <a:buNone/>
            </a:pPr>
            <a:endParaRPr lang="fr-FR" dirty="0" smtClean="0"/>
          </a:p>
          <a:p>
            <a:pPr marL="0" indent="0" algn="r">
              <a:buNone/>
            </a:pPr>
            <a:r>
              <a:rPr lang="fr-FR" sz="2600" dirty="0" smtClean="0">
                <a:solidFill>
                  <a:srgbClr val="0070C0"/>
                </a:solidFill>
              </a:rPr>
              <a:t>Règlement (UE) n° 2018/395, BOP.ADD.030(a)(3) (+ AMC1)</a:t>
            </a:r>
            <a:endParaRPr lang="fr-FR" sz="2600"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77</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24871517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78</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pic>
        <p:nvPicPr>
          <p:cNvPr id="307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764704"/>
            <a:ext cx="9164488"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15822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503947"/>
          </a:xfrm>
        </p:spPr>
        <p:txBody>
          <a:bodyPr/>
          <a:lstStyle/>
          <a:p>
            <a:pPr marL="0" indent="0" algn="ctr">
              <a:buNone/>
            </a:pPr>
            <a:r>
              <a:rPr lang="fr-FR" sz="3600" b="1" dirty="0" smtClean="0">
                <a:solidFill>
                  <a:srgbClr val="0070C0"/>
                </a:solidFill>
              </a:rPr>
              <a:t>GESTION DES RISQUES</a:t>
            </a:r>
          </a:p>
          <a:p>
            <a:pPr marL="0" indent="0">
              <a:buNone/>
            </a:pPr>
            <a:endParaRPr lang="fr-FR" dirty="0" smtClean="0"/>
          </a:p>
          <a:p>
            <a:r>
              <a:rPr lang="fr-FR" b="1" dirty="0" smtClean="0"/>
              <a:t>1° Étape : Identification des dangers</a:t>
            </a:r>
          </a:p>
          <a:p>
            <a:pPr marL="0" indent="0">
              <a:buNone/>
            </a:pPr>
            <a:r>
              <a:rPr lang="fr-FR" dirty="0" smtClean="0"/>
              <a:t>Questionnement &amp; analyse :</a:t>
            </a:r>
          </a:p>
          <a:p>
            <a:pPr marL="0" indent="0">
              <a:buNone/>
            </a:pPr>
            <a:r>
              <a:rPr lang="fr-FR" dirty="0"/>
              <a:t>	</a:t>
            </a:r>
            <a:r>
              <a:rPr lang="fr-FR" dirty="0" smtClean="0"/>
              <a:t>- </a:t>
            </a:r>
            <a:r>
              <a:rPr lang="fr-FR" b="1" i="1" dirty="0" smtClean="0"/>
              <a:t>Que m’est-il arrivé ?</a:t>
            </a:r>
          </a:p>
          <a:p>
            <a:pPr marL="0" indent="0">
              <a:buNone/>
            </a:pPr>
            <a:r>
              <a:rPr lang="fr-FR" b="1" i="1" dirty="0"/>
              <a:t>	</a:t>
            </a:r>
            <a:r>
              <a:rPr lang="fr-FR" b="1" i="1" dirty="0" smtClean="0"/>
              <a:t>- Qu’est-il arrivé aux autres ?</a:t>
            </a:r>
          </a:p>
          <a:p>
            <a:pPr marL="0" indent="0">
              <a:buNone/>
            </a:pPr>
            <a:r>
              <a:rPr lang="fr-FR" b="1" i="1" dirty="0"/>
              <a:t>	</a:t>
            </a:r>
            <a:r>
              <a:rPr lang="fr-FR" b="1" i="1" dirty="0" smtClean="0"/>
              <a:t>- Que pourrait-il m’arriver d’autre ?</a:t>
            </a:r>
          </a:p>
          <a:p>
            <a:endParaRPr lang="fr-FR" dirty="0"/>
          </a:p>
          <a:p>
            <a:pPr marL="0" indent="0" algn="r">
              <a:buNone/>
            </a:pPr>
            <a:r>
              <a:rPr lang="fr-FR" sz="2400" dirty="0" smtClean="0">
                <a:solidFill>
                  <a:srgbClr val="0070C0"/>
                </a:solidFill>
              </a:rPr>
              <a:t>Règlement (UE) n° 2018/395, BOP.ADD.030(a)(3) (+ AMC1)</a:t>
            </a:r>
            <a:endParaRPr lang="fr-FR" sz="2400"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79</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672975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11776"/>
            <a:ext cx="8229600" cy="5541560"/>
          </a:xfrm>
        </p:spPr>
        <p:txBody>
          <a:bodyPr/>
          <a:lstStyle/>
          <a:p>
            <a:pPr marL="0" indent="0" algn="ctr">
              <a:buNone/>
            </a:pPr>
            <a:r>
              <a:rPr lang="fr-FR" b="1" u="sng" dirty="0">
                <a:solidFill>
                  <a:srgbClr val="FFC000"/>
                </a:solidFill>
              </a:rPr>
              <a:t>Etat des lieux début 2018  en France</a:t>
            </a:r>
            <a:r>
              <a:rPr lang="fr-FR" b="1" dirty="0">
                <a:solidFill>
                  <a:srgbClr val="FFC000"/>
                </a:solidFill>
              </a:rPr>
              <a:t> </a:t>
            </a:r>
            <a:r>
              <a:rPr lang="fr-FR" b="1" dirty="0" smtClean="0">
                <a:solidFill>
                  <a:srgbClr val="FFC000"/>
                </a:solidFill>
              </a:rPr>
              <a:t>:</a:t>
            </a:r>
          </a:p>
          <a:p>
            <a:pPr marL="0" indent="0">
              <a:buNone/>
            </a:pPr>
            <a:endParaRPr lang="fr-FR" sz="1800" dirty="0"/>
          </a:p>
          <a:p>
            <a:pPr lvl="0"/>
            <a:r>
              <a:rPr lang="fr-FR" sz="3600" dirty="0" smtClean="0">
                <a:solidFill>
                  <a:srgbClr val="00B0F0"/>
                </a:solidFill>
              </a:rPr>
              <a:t>1 423 </a:t>
            </a:r>
            <a:r>
              <a:rPr lang="fr-FR" sz="3600" dirty="0"/>
              <a:t>ballons immatriculés </a:t>
            </a:r>
            <a:r>
              <a:rPr lang="fr-FR" sz="2400" dirty="0" smtClean="0"/>
              <a:t>(</a:t>
            </a:r>
            <a:r>
              <a:rPr lang="fr-FR" sz="2400" dirty="0"/>
              <a:t>nombre non révélateur de l’activité)</a:t>
            </a:r>
            <a:endParaRPr lang="fr-FR" sz="3600" dirty="0"/>
          </a:p>
          <a:p>
            <a:pPr lvl="0"/>
            <a:r>
              <a:rPr lang="fr-FR" sz="3600" dirty="0"/>
              <a:t> </a:t>
            </a:r>
            <a:r>
              <a:rPr lang="fr-FR" sz="3600" dirty="0" smtClean="0"/>
              <a:t> </a:t>
            </a:r>
            <a:r>
              <a:rPr lang="fr-FR" sz="3600" dirty="0" smtClean="0">
                <a:solidFill>
                  <a:srgbClr val="00B0F0"/>
                </a:solidFill>
              </a:rPr>
              <a:t>788</a:t>
            </a:r>
            <a:r>
              <a:rPr lang="fr-FR" sz="3600" dirty="0" smtClean="0"/>
              <a:t> </a:t>
            </a:r>
            <a:r>
              <a:rPr lang="fr-FR" sz="3600" dirty="0"/>
              <a:t>ballons sous CDN / EASA</a:t>
            </a:r>
          </a:p>
          <a:p>
            <a:pPr lvl="0"/>
            <a:r>
              <a:rPr lang="fr-FR" sz="3600" dirty="0"/>
              <a:t>    </a:t>
            </a:r>
            <a:r>
              <a:rPr lang="fr-FR" sz="3600" dirty="0">
                <a:solidFill>
                  <a:srgbClr val="00B0F0"/>
                </a:solidFill>
              </a:rPr>
              <a:t>27</a:t>
            </a:r>
            <a:r>
              <a:rPr lang="fr-FR" sz="3600" dirty="0"/>
              <a:t> CDN [annexe I] valides</a:t>
            </a:r>
          </a:p>
          <a:p>
            <a:pPr lvl="0"/>
            <a:r>
              <a:rPr lang="fr-FR" sz="3600" dirty="0"/>
              <a:t>    </a:t>
            </a:r>
            <a:r>
              <a:rPr lang="fr-FR" sz="3600" dirty="0">
                <a:solidFill>
                  <a:srgbClr val="00B0F0"/>
                </a:solidFill>
              </a:rPr>
              <a:t>79</a:t>
            </a:r>
            <a:r>
              <a:rPr lang="fr-FR" sz="3600" dirty="0"/>
              <a:t> </a:t>
            </a:r>
            <a:r>
              <a:rPr lang="fr-FR" sz="3600" dirty="0" smtClean="0"/>
              <a:t>structures commerciales </a:t>
            </a:r>
            <a:r>
              <a:rPr lang="fr-FR" sz="3600" dirty="0"/>
              <a:t>avec CTA, </a:t>
            </a:r>
            <a:r>
              <a:rPr lang="fr-FR" sz="3600" dirty="0" smtClean="0"/>
              <a:t> </a:t>
            </a:r>
          </a:p>
          <a:p>
            <a:pPr marL="0" lvl="0" indent="0">
              <a:buNone/>
            </a:pPr>
            <a:r>
              <a:rPr lang="fr-FR" sz="3600" dirty="0"/>
              <a:t> </a:t>
            </a:r>
            <a:r>
              <a:rPr lang="fr-FR" sz="3600" dirty="0" smtClean="0"/>
              <a:t>            exploitant </a:t>
            </a:r>
            <a:r>
              <a:rPr lang="fr-FR" sz="3600" dirty="0">
                <a:solidFill>
                  <a:srgbClr val="00B0F0"/>
                </a:solidFill>
              </a:rPr>
              <a:t>234</a:t>
            </a:r>
            <a:r>
              <a:rPr lang="fr-FR" sz="3600" dirty="0"/>
              <a:t> </a:t>
            </a:r>
            <a:r>
              <a:rPr lang="fr-FR" sz="3600" dirty="0" smtClean="0"/>
              <a:t>ballons (&gt; occupants  </a:t>
            </a:r>
          </a:p>
          <a:p>
            <a:pPr marL="0" lvl="0" indent="0">
              <a:buNone/>
            </a:pPr>
            <a:r>
              <a:rPr lang="fr-FR" sz="3600" dirty="0"/>
              <a:t>	 </a:t>
            </a:r>
            <a:r>
              <a:rPr lang="fr-FR" sz="3600" dirty="0" smtClean="0"/>
              <a:t>   ou charge &gt; 400 kg</a:t>
            </a:r>
            <a:endParaRPr lang="fr-FR" sz="3600" dirty="0"/>
          </a:p>
          <a:p>
            <a:endParaRPr lang="fr-FR" dirty="0"/>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
        <p:nvSpPr>
          <p:cNvPr id="5" name="Espace réservé du pied de page 4"/>
          <p:cNvSpPr>
            <a:spLocks noGrp="1"/>
          </p:cNvSpPr>
          <p:nvPr>
            <p:ph type="ftr" sz="quarter" idx="11"/>
          </p:nvPr>
        </p:nvSpPr>
        <p:spPr/>
        <p:txBody>
          <a:bodyPr/>
          <a:lstStyle/>
          <a:p>
            <a:r>
              <a:rPr lang="fr-FR" dirty="0" smtClean="0"/>
              <a:t>Séminaire Exploitants BALLONS</a:t>
            </a:r>
            <a:endParaRPr lang="fr-FR" dirty="0"/>
          </a:p>
        </p:txBody>
      </p:sp>
      <p:sp>
        <p:nvSpPr>
          <p:cNvPr id="6" name="Espace réservé du numéro de diapositive 5"/>
          <p:cNvSpPr>
            <a:spLocks noGrp="1"/>
          </p:cNvSpPr>
          <p:nvPr>
            <p:ph type="sldNum" sz="quarter" idx="12"/>
          </p:nvPr>
        </p:nvSpPr>
        <p:spPr/>
        <p:txBody>
          <a:bodyPr/>
          <a:lstStyle/>
          <a:p>
            <a:fld id="{F26F90D4-9DFE-4F52-B39C-AB8D558701F9}" type="slidenum">
              <a:rPr lang="fr-FR" smtClean="0"/>
              <a:t>8</a:t>
            </a:fld>
            <a:endParaRPr lang="fr-FR" dirty="0"/>
          </a:p>
        </p:txBody>
      </p:sp>
    </p:spTree>
    <p:extLst>
      <p:ext uri="{BB962C8B-B14F-4D97-AF65-F5344CB8AC3E}">
        <p14:creationId xmlns:p14="http://schemas.microsoft.com/office/powerpoint/2010/main" val="24833552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831120"/>
          </a:xfrm>
        </p:spPr>
        <p:txBody>
          <a:bodyPr>
            <a:normAutofit fontScale="77500" lnSpcReduction="20000"/>
          </a:bodyPr>
          <a:lstStyle/>
          <a:p>
            <a:pPr marL="0" indent="0" algn="ctr">
              <a:buNone/>
            </a:pPr>
            <a:r>
              <a:rPr lang="fr-FR" sz="4600" b="1" dirty="0" smtClean="0">
                <a:solidFill>
                  <a:srgbClr val="0070C0"/>
                </a:solidFill>
              </a:rPr>
              <a:t>GESTION DES RISQUES</a:t>
            </a:r>
          </a:p>
          <a:p>
            <a:pPr marL="0" indent="0" algn="ctr">
              <a:buNone/>
            </a:pPr>
            <a:endParaRPr lang="fr-FR" sz="2900" b="1" dirty="0" smtClean="0">
              <a:solidFill>
                <a:srgbClr val="0070C0"/>
              </a:solidFill>
            </a:endParaRPr>
          </a:p>
          <a:p>
            <a:r>
              <a:rPr lang="fr-FR" b="1" dirty="0" smtClean="0"/>
              <a:t>1° Étape : Identification des dangers</a:t>
            </a:r>
          </a:p>
          <a:p>
            <a:pPr marL="0" indent="0">
              <a:buNone/>
            </a:pPr>
            <a:endParaRPr lang="fr-FR" sz="2300" dirty="0" smtClean="0"/>
          </a:p>
          <a:p>
            <a:r>
              <a:rPr lang="fr-FR" dirty="0" smtClean="0"/>
              <a:t>Sources d’information :</a:t>
            </a:r>
          </a:p>
          <a:p>
            <a:pPr marL="0" indent="0">
              <a:buNone/>
            </a:pPr>
            <a:r>
              <a:rPr lang="fr-FR" dirty="0" smtClean="0"/>
              <a:t>	- </a:t>
            </a:r>
            <a:r>
              <a:rPr lang="fr-FR" b="1" dirty="0" smtClean="0"/>
              <a:t>Évènements internes </a:t>
            </a:r>
            <a:r>
              <a:rPr lang="fr-FR" dirty="0" smtClean="0"/>
              <a:t>: recueil d’évènements</a:t>
            </a:r>
          </a:p>
          <a:p>
            <a:pPr marL="0" indent="0">
              <a:buNone/>
            </a:pPr>
            <a:r>
              <a:rPr lang="fr-FR" dirty="0"/>
              <a:t>	</a:t>
            </a:r>
            <a:r>
              <a:rPr lang="fr-FR" dirty="0" smtClean="0"/>
              <a:t>  </a:t>
            </a:r>
            <a:r>
              <a:rPr lang="fr-FR" dirty="0" smtClean="0">
                <a:solidFill>
                  <a:srgbClr val="0070C0"/>
                </a:solidFill>
              </a:rPr>
              <a:t>(règlement (UE) n°376/2014)</a:t>
            </a:r>
            <a:r>
              <a:rPr lang="fr-FR" dirty="0" smtClean="0"/>
              <a:t>+ traitement des</a:t>
            </a:r>
          </a:p>
          <a:p>
            <a:pPr marL="0" indent="0">
              <a:buNone/>
            </a:pPr>
            <a:r>
              <a:rPr lang="fr-FR" dirty="0"/>
              <a:t>	</a:t>
            </a:r>
            <a:r>
              <a:rPr lang="fr-FR" dirty="0" smtClean="0"/>
              <a:t>  évènements,</a:t>
            </a:r>
          </a:p>
          <a:p>
            <a:pPr marL="0" indent="0">
              <a:buNone/>
            </a:pPr>
            <a:r>
              <a:rPr lang="fr-FR" dirty="0"/>
              <a:t>	</a:t>
            </a:r>
            <a:r>
              <a:rPr lang="fr-FR" dirty="0" smtClean="0"/>
              <a:t>- </a:t>
            </a:r>
            <a:r>
              <a:rPr lang="fr-FR" b="1" dirty="0" smtClean="0"/>
              <a:t>Données issues de la formation des équipages</a:t>
            </a:r>
            <a:r>
              <a:rPr lang="fr-FR" dirty="0" smtClean="0"/>
              <a:t>,</a:t>
            </a:r>
          </a:p>
          <a:p>
            <a:pPr marL="0" indent="0">
              <a:buNone/>
            </a:pPr>
            <a:r>
              <a:rPr lang="fr-FR" dirty="0"/>
              <a:t>	</a:t>
            </a:r>
            <a:r>
              <a:rPr lang="fr-FR" dirty="0" smtClean="0"/>
              <a:t>- </a:t>
            </a:r>
            <a:r>
              <a:rPr lang="fr-FR" b="1" dirty="0" smtClean="0"/>
              <a:t>Résultats de la surveillance</a:t>
            </a:r>
            <a:r>
              <a:rPr lang="fr-FR" dirty="0" smtClean="0"/>
              <a:t>,</a:t>
            </a:r>
          </a:p>
          <a:p>
            <a:pPr marL="0" indent="0">
              <a:buNone/>
            </a:pPr>
            <a:r>
              <a:rPr lang="fr-FR" dirty="0"/>
              <a:t>	</a:t>
            </a:r>
            <a:r>
              <a:rPr lang="fr-FR" dirty="0" smtClean="0"/>
              <a:t>- </a:t>
            </a:r>
            <a:r>
              <a:rPr lang="fr-FR" b="1" dirty="0" smtClean="0"/>
              <a:t>Autres</a:t>
            </a:r>
            <a:r>
              <a:rPr lang="fr-FR" dirty="0" smtClean="0"/>
              <a:t> : analyse plus globale, étude lors d’un</a:t>
            </a:r>
          </a:p>
          <a:p>
            <a:pPr marL="0" indent="0">
              <a:buNone/>
            </a:pPr>
            <a:r>
              <a:rPr lang="fr-FR" dirty="0"/>
              <a:t>	</a:t>
            </a:r>
            <a:r>
              <a:rPr lang="fr-FR" dirty="0" smtClean="0"/>
              <a:t>  changement…,</a:t>
            </a:r>
          </a:p>
          <a:p>
            <a:pPr marL="0" indent="0">
              <a:buNone/>
            </a:pPr>
            <a:r>
              <a:rPr lang="fr-FR" dirty="0"/>
              <a:t>	</a:t>
            </a:r>
            <a:r>
              <a:rPr lang="fr-FR" dirty="0" smtClean="0"/>
              <a:t>- </a:t>
            </a:r>
            <a:r>
              <a:rPr lang="fr-FR" b="1" dirty="0" smtClean="0"/>
              <a:t>Veille externe </a:t>
            </a:r>
            <a:r>
              <a:rPr lang="fr-FR" dirty="0" smtClean="0"/>
              <a:t>(BEA, info sécurité DGAC, SIB EASA…).</a:t>
            </a:r>
          </a:p>
          <a:p>
            <a:pPr marL="0" indent="0">
              <a:buNone/>
            </a:pPr>
            <a:endParaRPr lang="fr-FR" dirty="0" smtClean="0"/>
          </a:p>
          <a:p>
            <a:pPr marL="0" indent="0" algn="r">
              <a:buNone/>
            </a:pPr>
            <a:r>
              <a:rPr lang="fr-FR" sz="2400" dirty="0" smtClean="0">
                <a:solidFill>
                  <a:srgbClr val="0070C0"/>
                </a:solidFill>
              </a:rPr>
              <a:t>Règlement (UE) n° 2018/395, BOP.ADD.030(a)(3) (+ AMC1)</a:t>
            </a:r>
            <a:endParaRPr lang="fr-FR"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80</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155077573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81</a:t>
            </a:fld>
            <a:endParaRPr lang="fr-FR"/>
          </a:p>
        </p:txBody>
      </p:sp>
      <p:pic>
        <p:nvPicPr>
          <p:cNvPr id="317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50972"/>
            <a:ext cx="9144000" cy="6080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01608"/>
            <a:ext cx="1557020" cy="579120"/>
          </a:xfrm>
          <a:prstGeom prst="rect">
            <a:avLst/>
          </a:prstGeom>
          <a:solidFill>
            <a:srgbClr val="FFFFFF"/>
          </a:solidFill>
          <a:ln>
            <a:noFill/>
          </a:ln>
        </p:spPr>
      </p:pic>
    </p:spTree>
    <p:extLst>
      <p:ext uri="{BB962C8B-B14F-4D97-AF65-F5344CB8AC3E}">
        <p14:creationId xmlns:p14="http://schemas.microsoft.com/office/powerpoint/2010/main" val="19617383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82</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pic>
        <p:nvPicPr>
          <p:cNvPr id="327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05" y="260648"/>
            <a:ext cx="9144000" cy="6179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073192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503947"/>
          </a:xfrm>
        </p:spPr>
        <p:txBody>
          <a:bodyPr>
            <a:normAutofit fontScale="85000" lnSpcReduction="20000"/>
          </a:bodyPr>
          <a:lstStyle/>
          <a:p>
            <a:pPr marL="0" indent="0" algn="ctr">
              <a:buNone/>
            </a:pPr>
            <a:r>
              <a:rPr lang="fr-FR" sz="3900" b="1" dirty="0" smtClean="0">
                <a:solidFill>
                  <a:srgbClr val="0070C0"/>
                </a:solidFill>
              </a:rPr>
              <a:t>GESTION DES RISQUES</a:t>
            </a:r>
          </a:p>
          <a:p>
            <a:pPr marL="0" indent="0" algn="ctr">
              <a:buNone/>
            </a:pPr>
            <a:endParaRPr lang="fr-FR" sz="1900" b="1" dirty="0" smtClean="0">
              <a:solidFill>
                <a:srgbClr val="0070C0"/>
              </a:solidFill>
            </a:endParaRPr>
          </a:p>
          <a:p>
            <a:r>
              <a:rPr lang="fr-FR" b="1" dirty="0" smtClean="0"/>
              <a:t>3° Étape : Atténuation des risques</a:t>
            </a:r>
          </a:p>
          <a:p>
            <a:pPr marL="0" indent="0">
              <a:buNone/>
            </a:pPr>
            <a:endParaRPr lang="fr-FR" dirty="0" smtClean="0"/>
          </a:p>
          <a:p>
            <a:pPr marL="0" indent="0">
              <a:buNone/>
            </a:pPr>
            <a:r>
              <a:rPr lang="fr-FR" dirty="0" smtClean="0"/>
              <a:t>	- rajouter des barrières (procédures,</a:t>
            </a:r>
          </a:p>
          <a:p>
            <a:pPr marL="0" indent="0">
              <a:buNone/>
            </a:pPr>
            <a:r>
              <a:rPr lang="fr-FR" dirty="0"/>
              <a:t>	</a:t>
            </a:r>
            <a:r>
              <a:rPr lang="fr-FR" dirty="0" smtClean="0"/>
              <a:t>  équipements, formations…),</a:t>
            </a:r>
          </a:p>
          <a:p>
            <a:pPr marL="0" indent="0">
              <a:buNone/>
            </a:pPr>
            <a:endParaRPr lang="fr-FR" dirty="0" smtClean="0"/>
          </a:p>
          <a:p>
            <a:pPr marL="0" indent="0">
              <a:buNone/>
            </a:pPr>
            <a:r>
              <a:rPr lang="fr-FR" dirty="0"/>
              <a:t>	</a:t>
            </a:r>
            <a:r>
              <a:rPr lang="fr-FR" dirty="0" smtClean="0"/>
              <a:t>- renforcer les barrières existantes </a:t>
            </a:r>
          </a:p>
          <a:p>
            <a:pPr marL="0" indent="0">
              <a:buNone/>
            </a:pPr>
            <a:r>
              <a:rPr lang="fr-FR" dirty="0"/>
              <a:t>	</a:t>
            </a:r>
            <a:r>
              <a:rPr lang="fr-FR" dirty="0" smtClean="0"/>
              <a:t>  (réentrainement, note interne, …).</a:t>
            </a:r>
          </a:p>
          <a:p>
            <a:pPr marL="0" indent="0">
              <a:buNone/>
            </a:pPr>
            <a:endParaRPr lang="fr-FR" sz="2200" dirty="0"/>
          </a:p>
          <a:p>
            <a:pPr marL="0" indent="0">
              <a:buNone/>
            </a:pPr>
            <a:r>
              <a:rPr lang="fr-FR" dirty="0" smtClean="0"/>
              <a:t>Agir sur les barrières permet de diminuer la probabilité d’occurrence de l’évènement ultime. </a:t>
            </a:r>
          </a:p>
          <a:p>
            <a:pPr marL="0" indent="0">
              <a:buNone/>
            </a:pPr>
            <a:endParaRPr lang="fr-FR" dirty="0" smtClean="0"/>
          </a:p>
          <a:p>
            <a:pPr marL="0" indent="0" algn="r">
              <a:buNone/>
            </a:pPr>
            <a:r>
              <a:rPr lang="fr-FR" sz="2400" dirty="0" smtClean="0">
                <a:solidFill>
                  <a:srgbClr val="0070C0"/>
                </a:solidFill>
              </a:rPr>
              <a:t>Règlement (UE) n° 2018/395, BOP.ADD.030(a)(3) (+ AMC1)</a:t>
            </a:r>
            <a:endParaRPr lang="fr-FR" sz="2400"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83</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366094186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84</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pic>
        <p:nvPicPr>
          <p:cNvPr id="337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86808"/>
            <a:ext cx="9144000" cy="624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2822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503947"/>
          </a:xfrm>
        </p:spPr>
        <p:txBody>
          <a:bodyPr>
            <a:normAutofit fontScale="77500" lnSpcReduction="20000"/>
          </a:bodyPr>
          <a:lstStyle/>
          <a:p>
            <a:pPr marL="0" indent="0" algn="ctr">
              <a:buNone/>
            </a:pPr>
            <a:r>
              <a:rPr lang="fr-FR" sz="3900" b="1" dirty="0" smtClean="0">
                <a:solidFill>
                  <a:srgbClr val="0070C0"/>
                </a:solidFill>
              </a:rPr>
              <a:t>GESTION DES RISQUES</a:t>
            </a:r>
          </a:p>
          <a:p>
            <a:pPr marL="0" indent="0" algn="ctr">
              <a:buNone/>
            </a:pPr>
            <a:endParaRPr lang="fr-FR" b="1" dirty="0" smtClean="0">
              <a:solidFill>
                <a:srgbClr val="0070C0"/>
              </a:solidFill>
            </a:endParaRPr>
          </a:p>
          <a:p>
            <a:pPr marL="0" indent="0">
              <a:buNone/>
            </a:pPr>
            <a:r>
              <a:rPr lang="fr-FR" b="1" dirty="0" smtClean="0"/>
              <a:t>3° Étape : Atténuation des risques</a:t>
            </a:r>
          </a:p>
          <a:p>
            <a:pPr marL="0" indent="0">
              <a:buNone/>
            </a:pPr>
            <a:endParaRPr lang="fr-FR" b="1" dirty="0" smtClean="0"/>
          </a:p>
          <a:p>
            <a:r>
              <a:rPr lang="fr-FR" b="1" dirty="0" smtClean="0"/>
              <a:t>Mise en œuvre et suivi des actions correctives </a:t>
            </a:r>
            <a:r>
              <a:rPr lang="fr-FR" dirty="0" smtClean="0"/>
              <a:t>(notamment traduction effective dans les procédures et manuels de l’exploitant) ;</a:t>
            </a:r>
          </a:p>
          <a:p>
            <a:pPr marL="0" indent="0">
              <a:buNone/>
            </a:pPr>
            <a:endParaRPr lang="fr-FR" dirty="0" smtClean="0"/>
          </a:p>
          <a:p>
            <a:r>
              <a:rPr lang="fr-FR" b="1" dirty="0" smtClean="0"/>
              <a:t>Suivis de l’efficacité des barrières </a:t>
            </a:r>
            <a:r>
              <a:rPr lang="fr-FR" dirty="0" smtClean="0"/>
              <a:t>;</a:t>
            </a:r>
          </a:p>
          <a:p>
            <a:pPr marL="0" indent="0">
              <a:buNone/>
            </a:pPr>
            <a:endParaRPr lang="fr-FR" dirty="0" smtClean="0"/>
          </a:p>
          <a:p>
            <a:r>
              <a:rPr lang="fr-FR" b="1" dirty="0" smtClean="0"/>
              <a:t>Formalisation et enregistrement des analyses </a:t>
            </a:r>
            <a:r>
              <a:rPr lang="fr-FR" dirty="0" smtClean="0"/>
              <a:t>pour consultations ultérieure ou pour toute révision s’avérant nécessaire.</a:t>
            </a:r>
          </a:p>
          <a:p>
            <a:endParaRPr lang="fr-FR" dirty="0"/>
          </a:p>
          <a:p>
            <a:pPr marL="0" indent="0" algn="r">
              <a:buNone/>
            </a:pPr>
            <a:r>
              <a:rPr lang="fr-FR" sz="2600" dirty="0" smtClean="0">
                <a:solidFill>
                  <a:srgbClr val="0070C0"/>
                </a:solidFill>
              </a:rPr>
              <a:t>Règlement (UE) n° 2018/395, BOP.ADD.030(a)(3) (+ AMC1)</a:t>
            </a:r>
            <a:endParaRPr lang="fr-FR" sz="2600"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85</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15731272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86</a:t>
            </a:fld>
            <a:endParaRPr lang="fr-FR"/>
          </a:p>
        </p:txBody>
      </p:sp>
      <p:pic>
        <p:nvPicPr>
          <p:cNvPr id="34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53963"/>
            <a:ext cx="9144000" cy="575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22031229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503947"/>
          </a:xfrm>
        </p:spPr>
        <p:txBody>
          <a:bodyPr>
            <a:normAutofit fontScale="77500" lnSpcReduction="20000"/>
          </a:bodyPr>
          <a:lstStyle/>
          <a:p>
            <a:pPr marL="0" indent="0" algn="ctr">
              <a:buNone/>
            </a:pPr>
            <a:r>
              <a:rPr lang="fr-FR" sz="3600" b="1" dirty="0" smtClean="0">
                <a:solidFill>
                  <a:srgbClr val="0070C0"/>
                </a:solidFill>
              </a:rPr>
              <a:t>FONCTION : SURVEILLANCE DE LA CONFORMITÉ</a:t>
            </a:r>
          </a:p>
          <a:p>
            <a:pPr marL="0" indent="0" algn="ctr">
              <a:buNone/>
            </a:pPr>
            <a:endParaRPr lang="fr-FR" b="1" dirty="0" smtClean="0">
              <a:solidFill>
                <a:srgbClr val="0070C0"/>
              </a:solidFill>
            </a:endParaRPr>
          </a:p>
          <a:p>
            <a:r>
              <a:rPr lang="fr-FR" u="sng" dirty="0" smtClean="0"/>
              <a:t>Quel est le rôle de la fonction de surveillance de la conformité ? </a:t>
            </a:r>
          </a:p>
          <a:p>
            <a:pPr marL="0" indent="0">
              <a:buNone/>
            </a:pPr>
            <a:r>
              <a:rPr lang="fr-FR" dirty="0" smtClean="0"/>
              <a:t>→ </a:t>
            </a:r>
            <a:r>
              <a:rPr lang="fr-FR" b="1" dirty="0" smtClean="0"/>
              <a:t>vérifier que les activités de l'exploitant sont conformes </a:t>
            </a:r>
            <a:r>
              <a:rPr lang="fr-FR" dirty="0" smtClean="0"/>
              <a:t>aux exigences réglementaires applicables et aux exigences additionnelles établies  par l'exploitant,</a:t>
            </a:r>
          </a:p>
          <a:p>
            <a:pPr marL="0" indent="0">
              <a:buNone/>
            </a:pPr>
            <a:endParaRPr lang="fr-FR" dirty="0" smtClean="0"/>
          </a:p>
          <a:p>
            <a:pPr marL="0" indent="0">
              <a:buNone/>
            </a:pPr>
            <a:r>
              <a:rPr lang="fr-FR" dirty="0" smtClean="0"/>
              <a:t>→ vérifier que ces activités sont correctement menées </a:t>
            </a:r>
            <a:r>
              <a:rPr lang="fr-FR" b="1" dirty="0" smtClean="0"/>
              <a:t>sous la supervision du RD correspondant</a:t>
            </a:r>
            <a:r>
              <a:rPr lang="fr-FR" dirty="0" smtClean="0"/>
              <a:t>.</a:t>
            </a:r>
          </a:p>
          <a:p>
            <a:pPr marL="0" indent="0">
              <a:buNone/>
            </a:pPr>
            <a:endParaRPr lang="fr-FR" dirty="0" smtClean="0"/>
          </a:p>
          <a:p>
            <a:pPr marL="0" indent="0">
              <a:buNone/>
            </a:pPr>
            <a:r>
              <a:rPr lang="fr-FR" i="1" dirty="0" smtClean="0"/>
              <a:t>NB : La description de l’organisation et du fonctionnement de cette fonction doit être documentée.</a:t>
            </a:r>
          </a:p>
          <a:p>
            <a:pPr marL="0" indent="0">
              <a:buNone/>
            </a:pPr>
            <a:endParaRPr lang="fr-FR" dirty="0" smtClean="0"/>
          </a:p>
          <a:p>
            <a:pPr marL="0" indent="0" algn="r">
              <a:buNone/>
            </a:pPr>
            <a:r>
              <a:rPr lang="fr-FR" sz="2400" dirty="0" smtClean="0">
                <a:solidFill>
                  <a:srgbClr val="0070C0"/>
                </a:solidFill>
              </a:rPr>
              <a:t>Règlement (UE) n° 2018/395, BOP.ADD.030 (a)(6) (AMC1, GM1 et 2)</a:t>
            </a:r>
            <a:endParaRPr lang="fr-FR" sz="2400"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87</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6162248"/>
            <a:ext cx="1557020" cy="579120"/>
          </a:xfrm>
          <a:prstGeom prst="rect">
            <a:avLst/>
          </a:prstGeom>
          <a:solidFill>
            <a:srgbClr val="FFFFFF"/>
          </a:solidFill>
          <a:ln>
            <a:noFill/>
          </a:ln>
        </p:spPr>
      </p:pic>
    </p:spTree>
    <p:extLst>
      <p:ext uri="{BB962C8B-B14F-4D97-AF65-F5344CB8AC3E}">
        <p14:creationId xmlns:p14="http://schemas.microsoft.com/office/powerpoint/2010/main" val="374396958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759112"/>
          </a:xfrm>
        </p:spPr>
        <p:txBody>
          <a:bodyPr>
            <a:normAutofit fontScale="70000" lnSpcReduction="20000"/>
          </a:bodyPr>
          <a:lstStyle/>
          <a:p>
            <a:pPr marL="0" indent="0" algn="ctr">
              <a:buNone/>
            </a:pPr>
            <a:r>
              <a:rPr lang="fr-FR" sz="4000" b="1" dirty="0" smtClean="0">
                <a:solidFill>
                  <a:srgbClr val="0070C0"/>
                </a:solidFill>
              </a:rPr>
              <a:t>FONCTION : SURVEILLANCE DE LA CONFORMITÉ</a:t>
            </a:r>
          </a:p>
          <a:p>
            <a:pPr algn="ctr"/>
            <a:endParaRPr lang="fr-FR" sz="2000" b="1" dirty="0" smtClean="0">
              <a:solidFill>
                <a:srgbClr val="0070C0"/>
              </a:solidFill>
            </a:endParaRPr>
          </a:p>
          <a:p>
            <a:pPr marL="0" indent="0">
              <a:buNone/>
            </a:pPr>
            <a:r>
              <a:rPr lang="fr-FR" b="1" u="sng" dirty="0" smtClean="0"/>
              <a:t>Quels sont les modalités de cette fonction de surveillance de la conformité ? </a:t>
            </a:r>
          </a:p>
          <a:p>
            <a:r>
              <a:rPr lang="fr-FR" dirty="0" smtClean="0"/>
              <a:t>→ </a:t>
            </a:r>
            <a:r>
              <a:rPr lang="fr-FR" b="1" u="sng" dirty="0" smtClean="0"/>
              <a:t>audit </a:t>
            </a:r>
            <a:r>
              <a:rPr lang="fr-FR" dirty="0" smtClean="0"/>
              <a:t>: processus systématique, indépendant et documenté permettant d'obtenir des preuves et d’évaluer de manière objective en vue de déterminer dans quelle mesure des exigences sont respectées ;</a:t>
            </a:r>
          </a:p>
          <a:p>
            <a:pPr marL="0" indent="0">
              <a:buNone/>
            </a:pPr>
            <a:r>
              <a:rPr lang="fr-FR" dirty="0" smtClean="0"/>
              <a:t>	- </a:t>
            </a:r>
            <a:r>
              <a:rPr lang="fr-FR" dirty="0" smtClean="0">
                <a:solidFill>
                  <a:srgbClr val="00B0F0"/>
                </a:solidFill>
              </a:rPr>
              <a:t>la fonction d’auditeur doit être </a:t>
            </a:r>
            <a:r>
              <a:rPr lang="fr-FR" b="1" dirty="0" smtClean="0">
                <a:solidFill>
                  <a:srgbClr val="00B0F0"/>
                </a:solidFill>
              </a:rPr>
              <a:t>indépendante</a:t>
            </a:r>
            <a:r>
              <a:rPr lang="fr-FR" dirty="0" smtClean="0"/>
              <a:t>.</a:t>
            </a:r>
          </a:p>
          <a:p>
            <a:r>
              <a:rPr lang="fr-FR" dirty="0" smtClean="0"/>
              <a:t>→ </a:t>
            </a:r>
            <a:r>
              <a:rPr lang="fr-FR" b="1" u="sng" dirty="0" smtClean="0"/>
              <a:t>examen organisationnel </a:t>
            </a:r>
            <a:r>
              <a:rPr lang="fr-FR" dirty="0" smtClean="0"/>
              <a:t>: processus systématique et documenté pour obtenir des preuves et les évaluer afin de déterminer dans quelle mesure les exigences sont respectées ;</a:t>
            </a:r>
          </a:p>
          <a:p>
            <a:pPr marL="0" indent="0">
              <a:buNone/>
            </a:pPr>
            <a:r>
              <a:rPr lang="fr-FR" dirty="0" smtClean="0"/>
              <a:t>	- Exploitant avec 5 équivalents temps plein </a:t>
            </a:r>
            <a:r>
              <a:rPr lang="fr-FR" u="sng" dirty="0" smtClean="0"/>
              <a:t>ou moins</a:t>
            </a:r>
            <a:r>
              <a:rPr lang="fr-FR" dirty="0" smtClean="0"/>
              <a:t>, </a:t>
            </a:r>
          </a:p>
          <a:p>
            <a:pPr marL="0" indent="0">
              <a:buNone/>
            </a:pPr>
            <a:r>
              <a:rPr lang="fr-FR" dirty="0"/>
              <a:t>	</a:t>
            </a:r>
            <a:r>
              <a:rPr lang="fr-FR" dirty="0" smtClean="0"/>
              <a:t>- le support peut être une checklist couvrant tous les items, </a:t>
            </a:r>
          </a:p>
          <a:p>
            <a:pPr marL="0" indent="0">
              <a:buNone/>
            </a:pPr>
            <a:r>
              <a:rPr lang="fr-FR" dirty="0"/>
              <a:t>	</a:t>
            </a:r>
            <a:r>
              <a:rPr lang="fr-FR" dirty="0" smtClean="0"/>
              <a:t>- le cycle de surveillance </a:t>
            </a:r>
            <a:r>
              <a:rPr lang="fr-FR" b="1" dirty="0" smtClean="0"/>
              <a:t>≤ 12 mois</a:t>
            </a:r>
            <a:r>
              <a:rPr lang="fr-FR" dirty="0" smtClean="0"/>
              <a:t>.</a:t>
            </a:r>
          </a:p>
          <a:p>
            <a:endParaRPr lang="fr-FR" dirty="0" smtClean="0"/>
          </a:p>
          <a:p>
            <a:pPr marL="0" indent="0" algn="r">
              <a:buNone/>
            </a:pPr>
            <a:r>
              <a:rPr lang="fr-FR" dirty="0" smtClean="0">
                <a:solidFill>
                  <a:srgbClr val="0070C0"/>
                </a:solidFill>
              </a:rPr>
              <a:t>Règlement (UE) n° 2018/395, BOP.ADD.030 (a)(6) (AMC1, GM1 et 2)</a:t>
            </a:r>
            <a:endParaRPr lang="fr-FR"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88</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6093296"/>
            <a:ext cx="1557020" cy="579120"/>
          </a:xfrm>
          <a:prstGeom prst="rect">
            <a:avLst/>
          </a:prstGeom>
          <a:solidFill>
            <a:srgbClr val="FFFFFF"/>
          </a:solidFill>
          <a:ln>
            <a:noFill/>
          </a:ln>
        </p:spPr>
      </p:pic>
    </p:spTree>
    <p:extLst>
      <p:ext uri="{BB962C8B-B14F-4D97-AF65-F5344CB8AC3E}">
        <p14:creationId xmlns:p14="http://schemas.microsoft.com/office/powerpoint/2010/main" val="28601177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normAutofit fontScale="70000" lnSpcReduction="20000"/>
          </a:bodyPr>
          <a:lstStyle/>
          <a:p>
            <a:pPr marL="0" indent="0" algn="ctr">
              <a:buNone/>
            </a:pPr>
            <a:r>
              <a:rPr lang="fr-FR" sz="4500" b="1" dirty="0" smtClean="0">
                <a:solidFill>
                  <a:srgbClr val="0070C0"/>
                </a:solidFill>
              </a:rPr>
              <a:t>FONCTION : SURVEILLANCE DE LA CONFORMITÉ</a:t>
            </a:r>
          </a:p>
          <a:p>
            <a:pPr marL="0" indent="0">
              <a:buNone/>
            </a:pPr>
            <a:endParaRPr lang="fr-FR" dirty="0" smtClean="0"/>
          </a:p>
          <a:p>
            <a:r>
              <a:rPr lang="fr-FR" b="1" dirty="0" smtClean="0"/>
              <a:t> </a:t>
            </a:r>
            <a:r>
              <a:rPr lang="fr-FR" u="sng" dirty="0" smtClean="0"/>
              <a:t>Chaque élément surveillé peut être traité à l'aide d'une combinaison appropriée de </a:t>
            </a:r>
            <a:r>
              <a:rPr lang="fr-FR" dirty="0" smtClean="0"/>
              <a:t>: </a:t>
            </a:r>
          </a:p>
          <a:p>
            <a:pPr marL="0" indent="0">
              <a:buNone/>
            </a:pPr>
            <a:r>
              <a:rPr lang="fr-FR" b="1" dirty="0" smtClean="0"/>
              <a:t>→</a:t>
            </a:r>
            <a:r>
              <a:rPr lang="fr-FR" dirty="0" smtClean="0"/>
              <a:t> </a:t>
            </a:r>
            <a:r>
              <a:rPr lang="fr-FR" b="1" dirty="0" smtClean="0"/>
              <a:t>revues des documents produits par l’entité auditée ;</a:t>
            </a:r>
          </a:p>
          <a:p>
            <a:pPr marL="0" indent="0">
              <a:buNone/>
            </a:pPr>
            <a:r>
              <a:rPr lang="fr-FR" b="1" dirty="0" smtClean="0"/>
              <a:t>→ entrevues ou discussions avec le personnel ;</a:t>
            </a:r>
          </a:p>
          <a:p>
            <a:pPr marL="0" indent="0">
              <a:buNone/>
            </a:pPr>
            <a:r>
              <a:rPr lang="fr-FR" b="1" dirty="0" smtClean="0"/>
              <a:t>→ remontées d'information fournie par les sous-traitants. </a:t>
            </a:r>
          </a:p>
          <a:p>
            <a:pPr marL="0" indent="0">
              <a:buNone/>
            </a:pPr>
            <a:endParaRPr lang="fr-FR" b="1" dirty="0" smtClean="0"/>
          </a:p>
          <a:p>
            <a:r>
              <a:rPr lang="fr-FR" u="sng" dirty="0" smtClean="0"/>
              <a:t>L’exploitant doit, au minimum et le cas échéant, assurer la surveillance de la conformité dans les domaines suivants</a:t>
            </a:r>
            <a:r>
              <a:rPr lang="fr-FR" b="1" u="sng" dirty="0" smtClean="0"/>
              <a:t> </a:t>
            </a:r>
            <a:r>
              <a:rPr lang="fr-FR" dirty="0" smtClean="0"/>
              <a:t>:</a:t>
            </a:r>
          </a:p>
          <a:p>
            <a:pPr marL="0" indent="0">
              <a:buNone/>
            </a:pPr>
            <a:endParaRPr lang="fr-FR" dirty="0" smtClean="0"/>
          </a:p>
          <a:p>
            <a:pPr marL="0" indent="0">
              <a:buNone/>
            </a:pPr>
            <a:r>
              <a:rPr lang="fr-FR" b="1" dirty="0" smtClean="0"/>
              <a:t>→ toutes les activités qui entrent dans le cadre de la déclaration ;</a:t>
            </a:r>
          </a:p>
          <a:p>
            <a:pPr marL="0" indent="0">
              <a:buNone/>
            </a:pPr>
            <a:r>
              <a:rPr lang="fr-FR" b="1" dirty="0" smtClean="0"/>
              <a:t>→ manuels, registres et dossiers ; </a:t>
            </a:r>
          </a:p>
          <a:p>
            <a:pPr marL="0" indent="0">
              <a:buNone/>
            </a:pPr>
            <a:r>
              <a:rPr lang="fr-FR" b="1" dirty="0" smtClean="0"/>
              <a:t>→ formations ; </a:t>
            </a:r>
          </a:p>
          <a:p>
            <a:pPr marL="0" indent="0">
              <a:buNone/>
            </a:pPr>
            <a:r>
              <a:rPr lang="fr-FR" b="1" dirty="0" smtClean="0"/>
              <a:t>→ procédures du système de gestion ; </a:t>
            </a:r>
          </a:p>
          <a:p>
            <a:pPr marL="0" indent="0">
              <a:buNone/>
            </a:pPr>
            <a:r>
              <a:rPr lang="fr-FR" b="1" dirty="0" smtClean="0"/>
              <a:t>→ procédures d’exploitation standard (SOP).</a:t>
            </a:r>
            <a:endParaRPr lang="fr-FR" sz="2600" b="1" dirty="0">
              <a:solidFill>
                <a:srgbClr val="0070C0"/>
              </a:solidFill>
            </a:endParaRPr>
          </a:p>
          <a:p>
            <a:pPr marL="0" indent="0" algn="r">
              <a:buNone/>
            </a:pPr>
            <a:r>
              <a:rPr lang="fr-FR" sz="2600" dirty="0" smtClean="0">
                <a:solidFill>
                  <a:srgbClr val="0070C0"/>
                </a:solidFill>
              </a:rPr>
              <a:t>Règlement (UE) n° 2018/395, BOP.ADD.030 (a)(6) (AMC1, GM1 et 2)</a:t>
            </a:r>
            <a:endParaRPr lang="fr-FR" sz="2600"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89</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6165304"/>
            <a:ext cx="1557020" cy="579120"/>
          </a:xfrm>
          <a:prstGeom prst="rect">
            <a:avLst/>
          </a:prstGeom>
          <a:solidFill>
            <a:srgbClr val="FFFFFF"/>
          </a:solidFill>
          <a:ln>
            <a:noFill/>
          </a:ln>
        </p:spPr>
      </p:pic>
    </p:spTree>
    <p:extLst>
      <p:ext uri="{BB962C8B-B14F-4D97-AF65-F5344CB8AC3E}">
        <p14:creationId xmlns:p14="http://schemas.microsoft.com/office/powerpoint/2010/main" val="588789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smtClean="0"/>
              <a:t>Séminaire Exploitants BALLONS</a:t>
            </a:r>
            <a:endParaRPr lang="fr-FR" dirty="0"/>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9</a:t>
            </a:fld>
            <a:endParaRPr lang="fr-F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337394" cy="576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85256156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1557020" cy="579120"/>
          </a:xfrm>
          <a:prstGeom prst="rect">
            <a:avLst/>
          </a:prstGeom>
          <a:solidFill>
            <a:srgbClr val="FFFFFF"/>
          </a:solidFill>
          <a:ln>
            <a:noFill/>
          </a:ln>
        </p:spPr>
      </p:pic>
      <p:sp>
        <p:nvSpPr>
          <p:cNvPr id="3" name="Espace réservé du contenu 2"/>
          <p:cNvSpPr>
            <a:spLocks noGrp="1"/>
          </p:cNvSpPr>
          <p:nvPr>
            <p:ph idx="1"/>
          </p:nvPr>
        </p:nvSpPr>
        <p:spPr>
          <a:xfrm>
            <a:off x="457200" y="404664"/>
            <a:ext cx="8579296" cy="5721499"/>
          </a:xfrm>
        </p:spPr>
        <p:txBody>
          <a:bodyPr>
            <a:normAutofit fontScale="70000" lnSpcReduction="20000"/>
          </a:bodyPr>
          <a:lstStyle/>
          <a:p>
            <a:pPr marL="0" indent="0" algn="ctr">
              <a:buNone/>
            </a:pPr>
            <a:r>
              <a:rPr lang="fr-FR" sz="4600" b="1" dirty="0" smtClean="0">
                <a:solidFill>
                  <a:srgbClr val="0070C0"/>
                </a:solidFill>
              </a:rPr>
              <a:t>DOCUMENTATION ET ARCHIVAGE</a:t>
            </a:r>
          </a:p>
          <a:p>
            <a:pPr marL="0" indent="0">
              <a:buNone/>
            </a:pPr>
            <a:r>
              <a:rPr lang="fr-FR" b="1" u="sng" dirty="0" smtClean="0"/>
              <a:t>Documentation de l’exploit</a:t>
            </a:r>
            <a:r>
              <a:rPr lang="fr-FR" b="1" dirty="0" smtClean="0"/>
              <a:t>ant </a:t>
            </a:r>
            <a:r>
              <a:rPr lang="fr-FR" dirty="0" smtClean="0"/>
              <a:t>:</a:t>
            </a:r>
          </a:p>
          <a:p>
            <a:pPr marL="0" indent="0">
              <a:buNone/>
            </a:pPr>
            <a:r>
              <a:rPr lang="fr-FR" dirty="0" smtClean="0"/>
              <a:t>   - </a:t>
            </a:r>
            <a:r>
              <a:rPr lang="fr-FR" b="1" dirty="0" smtClean="0"/>
              <a:t>Manuel d’exploitation </a:t>
            </a:r>
            <a:r>
              <a:rPr lang="fr-FR" dirty="0" smtClean="0"/>
              <a:t>:L’exploitant doit d’une part faire en sorte que son manuel d’exploitation contienne l’ensemble des consignes d’exploitation auxquelles doit se conformer le personnel concerné et d’autre part s’engager à ce que ce manuel respecte les termes de la réglementation, de sa déclaration d’exploitation.</a:t>
            </a:r>
          </a:p>
          <a:p>
            <a:pPr marL="0" indent="0">
              <a:buNone/>
            </a:pPr>
            <a:endParaRPr lang="fr-FR" dirty="0" smtClean="0"/>
          </a:p>
          <a:p>
            <a:pPr marL="0" indent="0">
              <a:buNone/>
            </a:pPr>
            <a:r>
              <a:rPr lang="fr-FR" dirty="0" smtClean="0"/>
              <a:t>NB : la DSAC propose un plan pour le Manex dans son guide </a:t>
            </a:r>
          </a:p>
          <a:p>
            <a:pPr marL="0" indent="0">
              <a:buNone/>
            </a:pPr>
            <a:r>
              <a:rPr lang="fr-FR" dirty="0"/>
              <a:t> </a:t>
            </a:r>
            <a:r>
              <a:rPr lang="fr-FR" dirty="0" smtClean="0"/>
              <a:t>       ‘Organisation, documentation et surveillance’.</a:t>
            </a:r>
          </a:p>
          <a:p>
            <a:pPr marL="0" indent="0">
              <a:buNone/>
            </a:pPr>
            <a:endParaRPr lang="fr-FR" dirty="0" smtClean="0"/>
          </a:p>
          <a:p>
            <a:pPr marL="0" indent="0">
              <a:buNone/>
            </a:pPr>
            <a:r>
              <a:rPr lang="fr-FR" dirty="0" smtClean="0"/>
              <a:t>   - </a:t>
            </a:r>
            <a:r>
              <a:rPr lang="fr-FR" b="1" dirty="0" smtClean="0"/>
              <a:t>Documentation décrivant le fonctionnement du système de gestion :</a:t>
            </a:r>
          </a:p>
          <a:p>
            <a:pPr marL="0" indent="0">
              <a:buNone/>
            </a:pPr>
            <a:r>
              <a:rPr lang="fr-FR" dirty="0"/>
              <a:t>	</a:t>
            </a:r>
            <a:r>
              <a:rPr lang="fr-FR" dirty="0" smtClean="0"/>
              <a:t>-La documentation du système de gestion peut être contenue dans un manuel séparé ou incluse dans un manuel requis par le règlement opérationnel ballon (ex : manuel d’exploitation).</a:t>
            </a:r>
          </a:p>
          <a:p>
            <a:pPr marL="0" indent="0">
              <a:buNone/>
            </a:pPr>
            <a:endParaRPr lang="fr-FR" dirty="0"/>
          </a:p>
          <a:p>
            <a:pPr marL="0" indent="0" algn="r">
              <a:buNone/>
            </a:pPr>
            <a:r>
              <a:rPr lang="fr-FR" sz="2900" dirty="0" smtClean="0">
                <a:solidFill>
                  <a:srgbClr val="0070C0"/>
                </a:solidFill>
              </a:rPr>
              <a:t>Règlement (UE) n° 2018/395, BOP.ADD.200 et AMC1 BOP.ADD.030(a)(5)</a:t>
            </a:r>
            <a:endParaRPr lang="fr-FR" sz="2900"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90</a:t>
            </a:fld>
            <a:endParaRPr lang="fr-FR"/>
          </a:p>
        </p:txBody>
      </p:sp>
    </p:spTree>
    <p:extLst>
      <p:ext uri="{BB962C8B-B14F-4D97-AF65-F5344CB8AC3E}">
        <p14:creationId xmlns:p14="http://schemas.microsoft.com/office/powerpoint/2010/main" val="35212404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5584"/>
            <a:ext cx="1557020" cy="579120"/>
          </a:xfrm>
          <a:prstGeom prst="rect">
            <a:avLst/>
          </a:prstGeom>
          <a:solidFill>
            <a:srgbClr val="FFFFFF"/>
          </a:solidFill>
          <a:ln>
            <a:noFill/>
          </a:ln>
        </p:spPr>
      </p:pic>
      <p:sp>
        <p:nvSpPr>
          <p:cNvPr id="3" name="Espace réservé du contenu 2"/>
          <p:cNvSpPr>
            <a:spLocks noGrp="1"/>
          </p:cNvSpPr>
          <p:nvPr>
            <p:ph idx="1"/>
          </p:nvPr>
        </p:nvSpPr>
        <p:spPr>
          <a:xfrm>
            <a:off x="457200" y="332656"/>
            <a:ext cx="8229600" cy="5793507"/>
          </a:xfrm>
        </p:spPr>
        <p:txBody>
          <a:bodyPr>
            <a:normAutofit fontScale="77500" lnSpcReduction="20000"/>
          </a:bodyPr>
          <a:lstStyle/>
          <a:p>
            <a:pPr marL="0" indent="0" algn="ctr">
              <a:buNone/>
            </a:pPr>
            <a:r>
              <a:rPr lang="fr-FR" sz="4000" b="1" dirty="0" smtClean="0">
                <a:solidFill>
                  <a:srgbClr val="0070C0"/>
                </a:solidFill>
              </a:rPr>
              <a:t>DOCUMENTATION ET ARCHIVAGE</a:t>
            </a:r>
          </a:p>
          <a:p>
            <a:pPr marL="0" indent="0">
              <a:buNone/>
            </a:pPr>
            <a:r>
              <a:rPr lang="fr-FR" b="1" u="sng" dirty="0" smtClean="0"/>
              <a:t>Documentation de l’exploitant </a:t>
            </a:r>
            <a:r>
              <a:rPr lang="fr-FR" dirty="0" smtClean="0"/>
              <a:t>:</a:t>
            </a:r>
          </a:p>
          <a:p>
            <a:pPr marL="0" indent="0">
              <a:buNone/>
            </a:pPr>
            <a:endParaRPr lang="fr-FR" dirty="0" smtClean="0"/>
          </a:p>
          <a:p>
            <a:r>
              <a:rPr lang="fr-FR" b="1" dirty="0" smtClean="0"/>
              <a:t>Gestion de la navigabilité </a:t>
            </a:r>
            <a:r>
              <a:rPr lang="fr-FR" dirty="0" smtClean="0"/>
              <a:t>: Le CAMO en charge du suivi des ballons de l’exploitant doit : </a:t>
            </a:r>
          </a:p>
          <a:p>
            <a:pPr marL="0" indent="0">
              <a:buNone/>
            </a:pPr>
            <a:r>
              <a:rPr lang="fr-FR" dirty="0"/>
              <a:t>	</a:t>
            </a:r>
            <a:r>
              <a:rPr lang="fr-FR" dirty="0" smtClean="0"/>
              <a:t>→ demander à l’OSAC l’approbation du Manuel de</a:t>
            </a:r>
          </a:p>
          <a:p>
            <a:pPr marL="0" indent="0">
              <a:buNone/>
            </a:pPr>
            <a:r>
              <a:rPr lang="fr-FR" dirty="0"/>
              <a:t>	</a:t>
            </a:r>
            <a:r>
              <a:rPr lang="fr-FR" dirty="0" smtClean="0"/>
              <a:t>     Gestion de la Navigabilité (MGN) ; </a:t>
            </a:r>
          </a:p>
          <a:p>
            <a:pPr marL="0" indent="0">
              <a:buNone/>
            </a:pPr>
            <a:r>
              <a:rPr lang="fr-FR" dirty="0"/>
              <a:t>	</a:t>
            </a:r>
            <a:r>
              <a:rPr lang="fr-FR" dirty="0" smtClean="0"/>
              <a:t>→ déclarer à l’OSAC le ou les programme(s) </a:t>
            </a:r>
          </a:p>
          <a:p>
            <a:pPr marL="0" indent="0">
              <a:buNone/>
            </a:pPr>
            <a:r>
              <a:rPr lang="fr-FR" dirty="0"/>
              <a:t>	</a:t>
            </a:r>
            <a:r>
              <a:rPr lang="fr-FR" dirty="0" smtClean="0"/>
              <a:t>     d’entretien (PE).</a:t>
            </a:r>
          </a:p>
          <a:p>
            <a:pPr marL="0" indent="0">
              <a:buNone/>
            </a:pPr>
            <a:endParaRPr lang="fr-FR" dirty="0" smtClean="0"/>
          </a:p>
          <a:p>
            <a:r>
              <a:rPr lang="fr-FR" b="1" dirty="0" smtClean="0"/>
              <a:t>Journal de bord ou carnet de route</a:t>
            </a:r>
            <a:r>
              <a:rPr lang="fr-FR" dirty="0" smtClean="0"/>
              <a:t>,</a:t>
            </a:r>
          </a:p>
          <a:p>
            <a:pPr marL="0" indent="0">
              <a:buNone/>
            </a:pPr>
            <a:r>
              <a:rPr lang="fr-FR" dirty="0" smtClean="0"/>
              <a:t>Les détails concernant l’aéronef, son équipage et chaque voyage doivent être consignés pour chaque vol, ou série de vols, sous la forme d’un carnet de route (ou document équivalent : CRM ou plan de vol d’exploitation).</a:t>
            </a:r>
          </a:p>
          <a:p>
            <a:pPr marL="0" indent="0" algn="r">
              <a:buNone/>
            </a:pPr>
            <a:r>
              <a:rPr lang="fr-FR" sz="2400" dirty="0" smtClean="0">
                <a:solidFill>
                  <a:srgbClr val="0070C0"/>
                </a:solidFill>
              </a:rPr>
              <a:t>Règlement (UE) n° 1321/2014, et Règlement (UE) n° 2018/395, BOP.BAS.065</a:t>
            </a:r>
            <a:endParaRPr lang="fr-FR" sz="2400"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91</a:t>
            </a:fld>
            <a:endParaRPr lang="fr-FR"/>
          </a:p>
        </p:txBody>
      </p:sp>
    </p:spTree>
    <p:extLst>
      <p:ext uri="{BB962C8B-B14F-4D97-AF65-F5344CB8AC3E}">
        <p14:creationId xmlns:p14="http://schemas.microsoft.com/office/powerpoint/2010/main" val="7429751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92</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
        <p:nvSpPr>
          <p:cNvPr id="2" name="Rectangle 1"/>
          <p:cNvSpPr/>
          <p:nvPr/>
        </p:nvSpPr>
        <p:spPr>
          <a:xfrm>
            <a:off x="467544" y="548680"/>
            <a:ext cx="8280920" cy="5940088"/>
          </a:xfrm>
          <a:prstGeom prst="rect">
            <a:avLst/>
          </a:prstGeom>
        </p:spPr>
        <p:txBody>
          <a:bodyPr wrap="square">
            <a:spAutoFit/>
          </a:bodyPr>
          <a:lstStyle/>
          <a:p>
            <a:pPr algn="ctr"/>
            <a:r>
              <a:rPr lang="fr-FR" sz="3600" dirty="0" smtClean="0">
                <a:solidFill>
                  <a:srgbClr val="0070C0"/>
                </a:solidFill>
              </a:rPr>
              <a:t>DOCUMENTATION ET ARCHIVAGE</a:t>
            </a:r>
          </a:p>
          <a:p>
            <a:pPr algn="ctr"/>
            <a:endParaRPr lang="fr-FR" sz="1200" dirty="0" smtClean="0">
              <a:solidFill>
                <a:srgbClr val="0070C0"/>
              </a:solidFill>
            </a:endParaRPr>
          </a:p>
          <a:p>
            <a:r>
              <a:rPr lang="fr-FR" sz="2000" b="1" u="sng" dirty="0" smtClean="0"/>
              <a:t>Gestion de la documentation </a:t>
            </a:r>
            <a:r>
              <a:rPr lang="fr-FR" sz="2000" dirty="0" smtClean="0"/>
              <a:t>:</a:t>
            </a:r>
          </a:p>
          <a:p>
            <a:endParaRPr lang="fr-FR" sz="1100" dirty="0" smtClean="0"/>
          </a:p>
          <a:p>
            <a:r>
              <a:rPr lang="fr-FR" sz="2000" dirty="0" smtClean="0"/>
              <a:t>• </a:t>
            </a:r>
            <a:r>
              <a:rPr lang="fr-FR" sz="2000" b="1" dirty="0" smtClean="0"/>
              <a:t>L’exploitant doit s’assurer que </a:t>
            </a:r>
            <a:r>
              <a:rPr lang="fr-FR" sz="2000" dirty="0" smtClean="0"/>
              <a:t>: </a:t>
            </a:r>
          </a:p>
          <a:p>
            <a:r>
              <a:rPr lang="fr-FR" sz="2000" dirty="0" smtClean="0"/>
              <a:t>→ sa documentation et ses mises à jour sont diffusées à ses personnels et à ses sous-traitants ; </a:t>
            </a:r>
          </a:p>
          <a:p>
            <a:r>
              <a:rPr lang="fr-FR" sz="2000" dirty="0" smtClean="0"/>
              <a:t>→ cette documentation est disponible et accessible à toutes les personnes susceptibles d’en avoir besoin ; </a:t>
            </a:r>
          </a:p>
          <a:p>
            <a:r>
              <a:rPr lang="fr-FR" sz="2000" dirty="0" smtClean="0"/>
              <a:t>→ la forme sous laquelle est diffusée la documentation et la liste des destinataires sont adaptées (papier, électronique, affichage, tous les personnels concernés, …) ; </a:t>
            </a:r>
          </a:p>
          <a:p>
            <a:r>
              <a:rPr lang="fr-FR" sz="2000" dirty="0" smtClean="0"/>
              <a:t>→ les mises à jour des procédures de travail sont bien assimilées par les personnels concernés.</a:t>
            </a:r>
          </a:p>
          <a:p>
            <a:endParaRPr lang="fr-FR" sz="1050" dirty="0" smtClean="0"/>
          </a:p>
          <a:p>
            <a:r>
              <a:rPr lang="fr-FR" sz="2000" dirty="0" smtClean="0"/>
              <a:t>• </a:t>
            </a:r>
            <a:r>
              <a:rPr lang="fr-FR" sz="2000" b="1" dirty="0" smtClean="0"/>
              <a:t>L’exploitant devrait inclure </a:t>
            </a:r>
            <a:r>
              <a:rPr lang="fr-FR" sz="2000" dirty="0" smtClean="0"/>
              <a:t>dans le manuel d’exploitation une description de son processus de modification et de révision.</a:t>
            </a:r>
          </a:p>
          <a:p>
            <a:endParaRPr lang="fr-FR" sz="2000" dirty="0"/>
          </a:p>
          <a:p>
            <a:pPr algn="r"/>
            <a:r>
              <a:rPr lang="fr-FR" sz="2000" dirty="0" smtClean="0">
                <a:solidFill>
                  <a:srgbClr val="0070C0"/>
                </a:solidFill>
              </a:rPr>
              <a:t>Règlement (UE) n° 2018/395, BOP.ADD.200 et AMC1 BOP.ADD.030(a)(5)</a:t>
            </a:r>
            <a:endParaRPr lang="fr-FR" sz="2000" dirty="0">
              <a:solidFill>
                <a:srgbClr val="0070C0"/>
              </a:solidFill>
            </a:endParaRPr>
          </a:p>
        </p:txBody>
      </p:sp>
    </p:spTree>
    <p:extLst>
      <p:ext uri="{BB962C8B-B14F-4D97-AF65-F5344CB8AC3E}">
        <p14:creationId xmlns:p14="http://schemas.microsoft.com/office/powerpoint/2010/main" val="10711878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759112"/>
          </a:xfrm>
        </p:spPr>
        <p:txBody>
          <a:bodyPr>
            <a:normAutofit fontScale="85000" lnSpcReduction="10000"/>
          </a:bodyPr>
          <a:lstStyle/>
          <a:p>
            <a:pPr marL="0" indent="0" algn="ctr">
              <a:buNone/>
            </a:pPr>
            <a:r>
              <a:rPr lang="fr-FR" b="1" dirty="0" smtClean="0">
                <a:solidFill>
                  <a:srgbClr val="0070C0"/>
                </a:solidFill>
              </a:rPr>
              <a:t>DOCUMENTATION ET ARCHIVAGE</a:t>
            </a:r>
          </a:p>
          <a:p>
            <a:pPr marL="0" indent="0">
              <a:buNone/>
            </a:pPr>
            <a:r>
              <a:rPr lang="fr-FR" b="1" u="sng" dirty="0" smtClean="0"/>
              <a:t>Archivage </a:t>
            </a:r>
            <a:r>
              <a:rPr lang="fr-FR" dirty="0" smtClean="0"/>
              <a:t>:</a:t>
            </a:r>
          </a:p>
          <a:p>
            <a:r>
              <a:rPr lang="fr-FR" sz="3000" dirty="0" smtClean="0"/>
              <a:t>Le système d’archivage des dossiers devrait garantir que tous les dossiers sont accessibles chaque fois que cela est nécessaire et dans un délai raisonnable ;</a:t>
            </a:r>
          </a:p>
          <a:p>
            <a:pPr marL="0" indent="0">
              <a:buNone/>
            </a:pPr>
            <a:endParaRPr lang="fr-FR" sz="3000" dirty="0" smtClean="0"/>
          </a:p>
          <a:p>
            <a:r>
              <a:rPr lang="fr-FR" sz="3000" dirty="0" smtClean="0"/>
              <a:t>Ces registres devraient être organisés de manière à garantir la traçabilité et la possibilité de les retrouver tout au long de la période de conservation requise (</a:t>
            </a:r>
            <a:r>
              <a:rPr lang="fr-FR" sz="3000" dirty="0" smtClean="0">
                <a:solidFill>
                  <a:srgbClr val="0070C0"/>
                </a:solidFill>
              </a:rPr>
              <a:t>cf. AMC2 BOP.ADD.205</a:t>
            </a:r>
            <a:r>
              <a:rPr lang="fr-FR" sz="3000" dirty="0" smtClean="0"/>
              <a:t>) ;</a:t>
            </a:r>
          </a:p>
          <a:p>
            <a:pPr marL="0" indent="0">
              <a:buNone/>
            </a:pPr>
            <a:endParaRPr lang="fr-FR" sz="3000" dirty="0" smtClean="0"/>
          </a:p>
          <a:p>
            <a:r>
              <a:rPr lang="fr-FR" sz="3000" dirty="0" smtClean="0"/>
              <a:t>Les registres devraient être conservés sur papier ou sous forme électronique, ou une combinaison des deux.</a:t>
            </a:r>
          </a:p>
          <a:p>
            <a:pPr marL="0" indent="0" algn="r">
              <a:buNone/>
            </a:pPr>
            <a:r>
              <a:rPr lang="fr-FR" sz="2800" dirty="0" smtClean="0">
                <a:solidFill>
                  <a:srgbClr val="0070C0"/>
                </a:solidFill>
              </a:rPr>
              <a:t>Règlement (UE) n° 2018/395, AMC1 et AMC2 BOP.ADD.205</a:t>
            </a:r>
            <a:endParaRPr lang="fr-FR" sz="2800"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93</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8"/>
            <a:ext cx="1557020" cy="579120"/>
          </a:xfrm>
          <a:prstGeom prst="rect">
            <a:avLst/>
          </a:prstGeom>
          <a:solidFill>
            <a:srgbClr val="FFFFFF"/>
          </a:solidFill>
          <a:ln>
            <a:noFill/>
          </a:ln>
        </p:spPr>
      </p:pic>
    </p:spTree>
    <p:extLst>
      <p:ext uri="{BB962C8B-B14F-4D97-AF65-F5344CB8AC3E}">
        <p14:creationId xmlns:p14="http://schemas.microsoft.com/office/powerpoint/2010/main" val="83468096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759112"/>
          </a:xfrm>
        </p:spPr>
        <p:txBody>
          <a:bodyPr/>
          <a:lstStyle/>
          <a:p>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94</a:t>
            </a:fld>
            <a:endParaRPr lang="fr-F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432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1557020" cy="579120"/>
          </a:xfrm>
          <a:prstGeom prst="rect">
            <a:avLst/>
          </a:prstGeom>
          <a:solidFill>
            <a:srgbClr val="FFFFFF"/>
          </a:solidFill>
          <a:ln>
            <a:noFill/>
          </a:ln>
        </p:spPr>
      </p:pic>
    </p:spTree>
    <p:extLst>
      <p:ext uri="{BB962C8B-B14F-4D97-AF65-F5344CB8AC3E}">
        <p14:creationId xmlns:p14="http://schemas.microsoft.com/office/powerpoint/2010/main" val="184734543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759112"/>
          </a:xfrm>
        </p:spPr>
        <p:txBody>
          <a:bodyPr/>
          <a:lstStyle/>
          <a:p>
            <a:pPr algn="ctr"/>
            <a:endParaRPr lang="fr-FR" sz="4400" b="1" dirty="0" smtClean="0">
              <a:solidFill>
                <a:srgbClr val="0070C0"/>
              </a:solidFill>
            </a:endParaRPr>
          </a:p>
          <a:p>
            <a:pPr marL="0" indent="0" algn="ctr">
              <a:buNone/>
            </a:pPr>
            <a:r>
              <a:rPr lang="fr-FR" sz="4400" b="1" dirty="0" smtClean="0">
                <a:solidFill>
                  <a:srgbClr val="0070C0"/>
                </a:solidFill>
              </a:rPr>
              <a:t>PARTIE FCL</a:t>
            </a:r>
          </a:p>
          <a:p>
            <a:pPr marL="0" indent="0" algn="ctr">
              <a:buNone/>
            </a:pPr>
            <a:r>
              <a:rPr lang="fr-FR" sz="2800" b="1" dirty="0" smtClean="0">
                <a:solidFill>
                  <a:srgbClr val="0070C0"/>
                </a:solidFill>
              </a:rPr>
              <a:t> </a:t>
            </a:r>
            <a:endParaRPr lang="fr-FR" sz="4400" b="1" dirty="0" smtClean="0">
              <a:solidFill>
                <a:srgbClr val="0070C0"/>
              </a:solidFill>
            </a:endParaRPr>
          </a:p>
          <a:p>
            <a:pPr marL="0" indent="0" algn="ctr">
              <a:buNone/>
            </a:pPr>
            <a:r>
              <a:rPr lang="fr-FR" dirty="0" smtClean="0">
                <a:solidFill>
                  <a:srgbClr val="0070C0"/>
                </a:solidFill>
              </a:rPr>
              <a:t>PROJET DE TEXTE</a:t>
            </a:r>
          </a:p>
          <a:p>
            <a:pPr marL="0" indent="0" algn="ctr">
              <a:buNone/>
            </a:pPr>
            <a:r>
              <a:rPr lang="fr-FR" dirty="0" smtClean="0">
                <a:solidFill>
                  <a:srgbClr val="0070C0"/>
                </a:solidFill>
              </a:rPr>
              <a:t>8 AVRIL 2020</a:t>
            </a:r>
          </a:p>
          <a:p>
            <a:pPr algn="ctr"/>
            <a:endParaRPr lang="fr-FR" dirty="0">
              <a:solidFill>
                <a:srgbClr val="0070C0"/>
              </a:solidFill>
            </a:endParaRPr>
          </a:p>
          <a:p>
            <a:pPr marL="0" indent="0" algn="ctr">
              <a:buNone/>
            </a:pPr>
            <a:r>
              <a:rPr lang="fr-FR" b="1" dirty="0" smtClean="0">
                <a:solidFill>
                  <a:srgbClr val="0070C0"/>
                </a:solidFill>
              </a:rPr>
              <a:t>FCL</a:t>
            </a:r>
            <a:r>
              <a:rPr lang="fr-FR" dirty="0" smtClean="0">
                <a:solidFill>
                  <a:srgbClr val="0070C0"/>
                </a:solidFill>
              </a:rPr>
              <a:t> = </a:t>
            </a:r>
            <a:r>
              <a:rPr lang="fr-FR" b="1" dirty="0" smtClean="0">
                <a:solidFill>
                  <a:srgbClr val="0070C0"/>
                </a:solidFill>
              </a:rPr>
              <a:t>F</a:t>
            </a:r>
            <a:r>
              <a:rPr lang="fr-FR" dirty="0" smtClean="0">
                <a:solidFill>
                  <a:srgbClr val="0070C0"/>
                </a:solidFill>
              </a:rPr>
              <a:t>light </a:t>
            </a:r>
            <a:r>
              <a:rPr lang="fr-FR" b="1" dirty="0" smtClean="0">
                <a:solidFill>
                  <a:srgbClr val="0070C0"/>
                </a:solidFill>
              </a:rPr>
              <a:t>C</a:t>
            </a:r>
            <a:r>
              <a:rPr lang="fr-FR" dirty="0" smtClean="0">
                <a:solidFill>
                  <a:srgbClr val="0070C0"/>
                </a:solidFill>
              </a:rPr>
              <a:t>rew </a:t>
            </a:r>
            <a:r>
              <a:rPr lang="fr-FR" b="1" dirty="0" smtClean="0">
                <a:solidFill>
                  <a:srgbClr val="0070C0"/>
                </a:solidFill>
              </a:rPr>
              <a:t>L</a:t>
            </a:r>
            <a:r>
              <a:rPr lang="fr-FR" dirty="0" smtClean="0">
                <a:solidFill>
                  <a:srgbClr val="0070C0"/>
                </a:solidFill>
              </a:rPr>
              <a:t>icencing</a:t>
            </a:r>
            <a:endParaRPr lang="fr-FR"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95</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spTree>
    <p:extLst>
      <p:ext uri="{BB962C8B-B14F-4D97-AF65-F5344CB8AC3E}">
        <p14:creationId xmlns:p14="http://schemas.microsoft.com/office/powerpoint/2010/main" val="24991227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96</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1557020" cy="579120"/>
          </a:xfrm>
          <a:prstGeom prst="rect">
            <a:avLst/>
          </a:prstGeom>
          <a:solidFill>
            <a:srgbClr val="FFFFFF"/>
          </a:solidFill>
          <a:ln>
            <a:noFill/>
          </a:ln>
        </p:spPr>
      </p:pic>
      <p:pic>
        <p:nvPicPr>
          <p:cNvPr id="368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4" y="0"/>
            <a:ext cx="9144844" cy="6424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539676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97</a:t>
            </a:fld>
            <a:endParaRPr lang="fr-FR"/>
          </a:p>
        </p:txBody>
      </p:sp>
      <p:pic>
        <p:nvPicPr>
          <p:cNvPr id="378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60648"/>
            <a:ext cx="9107488"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6278880"/>
            <a:ext cx="1557020" cy="579120"/>
          </a:xfrm>
          <a:prstGeom prst="rect">
            <a:avLst/>
          </a:prstGeom>
          <a:solidFill>
            <a:srgbClr val="FFFFFF"/>
          </a:solidFill>
          <a:ln>
            <a:noFill/>
          </a:ln>
        </p:spPr>
      </p:pic>
    </p:spTree>
    <p:extLst>
      <p:ext uri="{BB962C8B-B14F-4D97-AF65-F5344CB8AC3E}">
        <p14:creationId xmlns:p14="http://schemas.microsoft.com/office/powerpoint/2010/main" val="61678875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98</a:t>
            </a:fld>
            <a:endParaRPr lang="fr-FR"/>
          </a:p>
        </p:txBody>
      </p:sp>
      <p:pic>
        <p:nvPicPr>
          <p:cNvPr id="389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310379"/>
            <a:ext cx="9108504" cy="5968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6278880"/>
            <a:ext cx="1557020" cy="579120"/>
          </a:xfrm>
          <a:prstGeom prst="rect">
            <a:avLst/>
          </a:prstGeom>
          <a:solidFill>
            <a:srgbClr val="FFFFFF"/>
          </a:solidFill>
          <a:ln>
            <a:noFill/>
          </a:ln>
        </p:spPr>
      </p:pic>
    </p:spTree>
    <p:extLst>
      <p:ext uri="{BB962C8B-B14F-4D97-AF65-F5344CB8AC3E}">
        <p14:creationId xmlns:p14="http://schemas.microsoft.com/office/powerpoint/2010/main" val="363394176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2216"/>
            <a:ext cx="8229600" cy="5759112"/>
          </a:xfrm>
        </p:spPr>
        <p:txBody>
          <a:bodyPr/>
          <a:lstStyle/>
          <a:p>
            <a:pPr marL="0" indent="0" algn="ctr">
              <a:buNone/>
            </a:pPr>
            <a:r>
              <a:rPr lang="fr-FR" b="1" dirty="0" smtClean="0">
                <a:solidFill>
                  <a:srgbClr val="0070C0"/>
                </a:solidFill>
              </a:rPr>
              <a:t>LA BPL : BALLOON PILOT LICENCE</a:t>
            </a:r>
          </a:p>
          <a:p>
            <a:pPr marL="0" indent="0">
              <a:buNone/>
            </a:pPr>
            <a:endParaRPr lang="fr-FR" dirty="0"/>
          </a:p>
          <a:p>
            <a:r>
              <a:rPr lang="fr-FR" u="sng" dirty="0" smtClean="0"/>
              <a:t>Ages minimum </a:t>
            </a:r>
            <a:r>
              <a:rPr lang="fr-FR" dirty="0" smtClean="0"/>
              <a:t>:</a:t>
            </a:r>
          </a:p>
          <a:p>
            <a:r>
              <a:rPr lang="fr-FR" dirty="0" smtClean="0"/>
              <a:t>Premier vol solo : 14 ans</a:t>
            </a:r>
          </a:p>
          <a:p>
            <a:r>
              <a:rPr lang="fr-FR" dirty="0" smtClean="0"/>
              <a:t>Détenteur de la licence : 16 ans </a:t>
            </a:r>
          </a:p>
          <a:p>
            <a:r>
              <a:rPr lang="fr-FR" dirty="0" smtClean="0"/>
              <a:t>Extension au vol commercial : 18 ans</a:t>
            </a:r>
            <a:endParaRPr lang="fr-FR" dirty="0"/>
          </a:p>
        </p:txBody>
      </p:sp>
      <p:sp>
        <p:nvSpPr>
          <p:cNvPr id="4" name="Espace réservé du pied de page 3"/>
          <p:cNvSpPr>
            <a:spLocks noGrp="1"/>
          </p:cNvSpPr>
          <p:nvPr>
            <p:ph type="ftr" sz="quarter" idx="11"/>
          </p:nvPr>
        </p:nvSpPr>
        <p:spPr/>
        <p:txBody>
          <a:bodyPr/>
          <a:lstStyle/>
          <a:p>
            <a:r>
              <a:rPr lang="fr-FR" smtClean="0"/>
              <a:t>Séminaire Exploitants BALLONS</a:t>
            </a:r>
            <a:endParaRPr lang="fr-FR"/>
          </a:p>
        </p:txBody>
      </p:sp>
      <p:sp>
        <p:nvSpPr>
          <p:cNvPr id="5" name="Espace réservé du numéro de diapositive 4"/>
          <p:cNvSpPr>
            <a:spLocks noGrp="1"/>
          </p:cNvSpPr>
          <p:nvPr>
            <p:ph type="sldNum" sz="quarter" idx="12"/>
          </p:nvPr>
        </p:nvSpPr>
        <p:spPr/>
        <p:txBody>
          <a:bodyPr/>
          <a:lstStyle/>
          <a:p>
            <a:fld id="{F26F90D4-9DFE-4F52-B39C-AB8D558701F9}" type="slidenum">
              <a:rPr lang="fr-FR" smtClean="0"/>
              <a:t>99</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1557020" cy="579120"/>
          </a:xfrm>
          <a:prstGeom prst="rect">
            <a:avLst/>
          </a:prstGeom>
          <a:solidFill>
            <a:srgbClr val="FFFFFF"/>
          </a:solidFill>
          <a:ln>
            <a:noFill/>
          </a:ln>
        </p:spPr>
      </p:pic>
    </p:spTree>
    <p:extLst>
      <p:ext uri="{BB962C8B-B14F-4D97-AF65-F5344CB8AC3E}">
        <p14:creationId xmlns:p14="http://schemas.microsoft.com/office/powerpoint/2010/main" val="1433288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2254</TotalTime>
  <Words>3947</Words>
  <Application>Microsoft Office PowerPoint</Application>
  <PresentationFormat>Affichage à l'écran (4:3)</PresentationFormat>
  <Paragraphs>1087</Paragraphs>
  <Slides>130</Slides>
  <Notes>0</Notes>
  <HiddenSlides>0</HiddenSlides>
  <MMClips>0</MMClips>
  <ScaleCrop>false</ScaleCrop>
  <HeadingPairs>
    <vt:vector size="4" baseType="variant">
      <vt:variant>
        <vt:lpstr>Thème</vt:lpstr>
      </vt:variant>
      <vt:variant>
        <vt:i4>1</vt:i4>
      </vt:variant>
      <vt:variant>
        <vt:lpstr>Titres des diapositives</vt:lpstr>
      </vt:variant>
      <vt:variant>
        <vt:i4>130</vt:i4>
      </vt:variant>
    </vt:vector>
  </HeadingPairs>
  <TitlesOfParts>
    <vt:vector size="131" baseType="lpstr">
      <vt:lpstr>Thème Office</vt:lpstr>
      <vt:lpstr> Séminaire Exploitants BALLONS  Transition vers la nouvelle réglementation opérationnelle européenne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Séminaire Exploitants BALLONS  Transition vers la nouvelle réglementation opérationnelle européenne</dc:title>
  <dc:creator>VICTOR</dc:creator>
  <cp:lastModifiedBy>VICTOR</cp:lastModifiedBy>
  <cp:revision>142</cp:revision>
  <dcterms:created xsi:type="dcterms:W3CDTF">2018-10-30T21:34:47Z</dcterms:created>
  <dcterms:modified xsi:type="dcterms:W3CDTF">2018-11-01T21:47:30Z</dcterms:modified>
</cp:coreProperties>
</file>